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09" r:id="rId4"/>
    <p:sldId id="278" r:id="rId5"/>
    <p:sldId id="303" r:id="rId6"/>
    <p:sldId id="305" r:id="rId7"/>
    <p:sldId id="311" r:id="rId8"/>
    <p:sldId id="350" r:id="rId9"/>
    <p:sldId id="349" r:id="rId10"/>
    <p:sldId id="304" r:id="rId11"/>
    <p:sldId id="277" r:id="rId12"/>
    <p:sldId id="310" r:id="rId13"/>
    <p:sldId id="291" r:id="rId14"/>
    <p:sldId id="315" r:id="rId15"/>
    <p:sldId id="297" r:id="rId16"/>
    <p:sldId id="312" r:id="rId17"/>
    <p:sldId id="351" r:id="rId18"/>
    <p:sldId id="314" r:id="rId19"/>
    <p:sldId id="302" r:id="rId20"/>
    <p:sldId id="356" r:id="rId21"/>
    <p:sldId id="354" r:id="rId22"/>
    <p:sldId id="355" r:id="rId23"/>
    <p:sldId id="306" r:id="rId24"/>
    <p:sldId id="357" r:id="rId25"/>
    <p:sldId id="359" r:id="rId26"/>
    <p:sldId id="358" r:id="rId27"/>
    <p:sldId id="328" r:id="rId28"/>
    <p:sldId id="298" r:id="rId29"/>
    <p:sldId id="299" r:id="rId30"/>
    <p:sldId id="316" r:id="rId31"/>
    <p:sldId id="313" r:id="rId32"/>
    <p:sldId id="300" r:id="rId33"/>
    <p:sldId id="294" r:id="rId34"/>
    <p:sldId id="260" r:id="rId35"/>
    <p:sldId id="281" r:id="rId3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49F8D-4B53-44D7-9221-915ECAC2E4D5}" v="8" dt="2024-09-17T14:53:52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ED8A-3319-4860-8CDC-70874B5DA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E715E-DA84-4330-B0AA-62014BD3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C6D71-1C03-4717-82D2-7F494447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356E-BE6B-463D-AB65-703E1E75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4A2F-9382-4BC4-AC39-5678F8A7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087DC-1570-467E-81C8-444D30FA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47DEE-74AC-4D5B-B96D-99F460A9C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B26C-92F3-451F-A69C-4161ACAA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BA3C-1081-40CA-8C0F-47BF824F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3F869-48C4-42DA-A9D1-7F1C06BB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B1A54-A11A-4858-B81C-C72045CFF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048D7-DF3C-4915-BD03-BCA1A839F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57F8-1050-4750-AAF5-24C362F3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D6050-0FDF-4B06-8110-2637E5C6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63BDB-CAAF-4B11-89B9-E3D7871C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B204-8F44-4F66-8465-7A064146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0F09-CE24-4C63-8F80-B822D4D20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C61A1-B096-456C-A914-6A5E417B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09FF-5FC0-4C3A-AD98-25B1B00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4DF9-20FE-4B86-847F-AD039235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F387-897B-4FDD-BDFD-68874216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9DE79-87BA-4F35-88D6-76496B70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8DCBF-A9EF-4EC1-8CD2-B62C7903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C2D7-6BE0-4AC6-8120-E6A500E2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6DCB-90B3-4784-8798-7EC8AA92A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74A9-B05A-464B-A152-5DF331DF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97B0-51FE-4E04-87B5-DB5978E81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F6D9D-BE1B-421B-925C-C83B5BA4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D3F8F-0C91-42F7-B70E-44E13B31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E107-18BD-4EAA-B39F-1550ADE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5789A-011E-4A34-B220-1F21FC67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12D9-2197-45A1-96D1-DA1050A3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F4D1-B77F-4804-A6DD-433F8BED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9BAF9-84F5-49A5-BD1A-70CBD6D7F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F163D-8BDA-4274-8C3D-B75F1562C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71EB5-49D2-40A3-BBEC-F007913F4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1DDCA-F850-4154-93D0-46EEC1CA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F6F4F-C2E2-47BE-B59F-1BE5C3EB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84ABE-A80F-4414-A4A4-C2DFA9763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FF66-66B4-48F1-B9BF-91AF7EC6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CD921-25EC-4419-B3CC-CD9FCF7B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D0B2B-7FC1-4EC0-83EE-8CADD1AC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C59B1-F8A9-4221-A3BB-1304C1A1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08E4E-0241-4D77-BF17-0A8D47BA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DBD53-228F-4E2E-A58B-D16FB63C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FC2B2-AFBB-4403-AAB7-3B1DEC38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E7C4-4A51-4ACA-A0D7-B2688E9A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39BCD-AA05-4CA3-8F0A-058850B2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12E52-9F0E-4940-9C31-3CE641843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44DE-FBA3-4603-8A17-ABA81C10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4E391-16AE-49B2-8CC0-98C79225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BD275-0B2B-4D68-A29F-55427C6C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C0B1-B9D3-417A-9BD9-A30DD6DC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523A0-4C7A-4F1A-9030-CDA4D79C6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4B405-52D8-42BB-8C3D-6FD61999A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A629-ED0F-409D-8CD9-32A33A1E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E1FE-B3F7-44F8-B7E9-042EC401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216C2-E3A9-4673-A78C-C10F4B2B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3EBF4-FDDD-46F7-A7F8-D79CF621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3B6D6-D798-448D-885F-CEDA4788B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3C8FA-D17B-4D78-B94B-B54529306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4152-F860-434F-9A49-C989401E7CED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B9BE5-62F4-4663-911A-3866C18FD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1420-9700-4DCD-950B-F5759CA7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7946-856A-4D64-A8E4-590AA135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nethackerman.com/" TargetMode="External"/><Relationship Id="rId2" Type="http://schemas.openxmlformats.org/officeDocument/2006/relationships/hyperlink" Target="mailto:kackerman@ofwlaw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JewishGenealogyPortal/" TargetMode="External"/><Relationship Id="rId7" Type="http://schemas.openxmlformats.org/officeDocument/2006/relationships/hyperlink" Target="https://myemail.constantcontact.com/Generations-Newsletter--September-2022.html?soid=1101548976751&amp;aid=2FxmavbVVZA" TargetMode="External"/><Relationship Id="rId2" Type="http://schemas.openxmlformats.org/officeDocument/2006/relationships/hyperlink" Target="https://www.facebook.com/groups/tracingthetri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dcfhc.org/wordpress/" TargetMode="External"/><Relationship Id="rId5" Type="http://schemas.openxmlformats.org/officeDocument/2006/relationships/hyperlink" Target="http://www.meetup.com/JGSGW-Jewish-Genealogy-Society-of-Greater-Washington/" TargetMode="External"/><Relationship Id="rId4" Type="http://schemas.openxmlformats.org/officeDocument/2006/relationships/hyperlink" Target="https://www.linkedin.com/groups/191745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nIDGxKsCS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wishgen.org/JewishGen/" TargetMode="External"/><Relationship Id="rId13" Type="http://schemas.openxmlformats.org/officeDocument/2006/relationships/hyperlink" Target="http://www.sztetl.org.pl/index.php?cid=17&amp;lang=en_GB" TargetMode="External"/><Relationship Id="rId3" Type="http://schemas.openxmlformats.org/officeDocument/2006/relationships/hyperlink" Target="http://www.archives.gov/" TargetMode="External"/><Relationship Id="rId7" Type="http://schemas.openxmlformats.org/officeDocument/2006/relationships/hyperlink" Target="http://www.heartwebsite.org/ResourcesAndLinks#Poland" TargetMode="External"/><Relationship Id="rId12" Type="http://schemas.openxmlformats.org/officeDocument/2006/relationships/hyperlink" Target="http://www.rtrfoundation.org/index.shtml" TargetMode="External"/><Relationship Id="rId2" Type="http://schemas.openxmlformats.org/officeDocument/2006/relationships/hyperlink" Target="https://catalog.loc.gov/vwebv/searchAdvanc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ld3.com/" TargetMode="External"/><Relationship Id="rId11" Type="http://schemas.openxmlformats.org/officeDocument/2006/relationships/hyperlink" Target="http://www.polishroots.org/" TargetMode="External"/><Relationship Id="rId5" Type="http://schemas.openxmlformats.org/officeDocument/2006/relationships/hyperlink" Target="http://www.libertyellisfoundation.org/passenger" TargetMode="External"/><Relationship Id="rId10" Type="http://schemas.openxmlformats.org/officeDocument/2006/relationships/hyperlink" Target="http://baza.archiwa.gov.pl/sezam/index.php?l=en" TargetMode="External"/><Relationship Id="rId4" Type="http://schemas.openxmlformats.org/officeDocument/2006/relationships/hyperlink" Target="http://www.ancestry.com/" TargetMode="External"/><Relationship Id="rId9" Type="http://schemas.openxmlformats.org/officeDocument/2006/relationships/hyperlink" Target="http://jri-poland.org/jriplweb.htm" TargetMode="External"/><Relationship Id="rId14" Type="http://schemas.openxmlformats.org/officeDocument/2006/relationships/hyperlink" Target="http://www.dhs.gov/freedom-information-act-foi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07E3-D46B-4036-9743-19A3B0191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6343"/>
          </a:xfrm>
        </p:spPr>
        <p:txBody>
          <a:bodyPr>
            <a:normAutofit fontScale="90000"/>
          </a:bodyPr>
          <a:lstStyle/>
          <a:p>
            <a:r>
              <a:rPr lang="en-US" sz="6700" b="1" u="sng" dirty="0">
                <a:solidFill>
                  <a:srgbClr val="FF0000"/>
                </a:solidFill>
              </a:rPr>
              <a:t>Researching Family History: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sz="5300" b="1" u="sng" dirty="0">
                <a:solidFill>
                  <a:srgbClr val="FF0000"/>
                </a:solidFill>
              </a:rPr>
              <a:t>What Every Writer Should Know</a:t>
            </a:r>
            <a:r>
              <a:rPr lang="en-US" b="1" u="sng" dirty="0">
                <a:solidFill>
                  <a:srgbClr val="FF0000"/>
                </a:solidFill>
              </a:rPr>
              <a:t>!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C6D92-F184-494F-B63C-D38F9BBA4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1058"/>
            <a:ext cx="9144000" cy="2116791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US" sz="4300" dirty="0"/>
              <a:t>The Writers Center</a:t>
            </a:r>
          </a:p>
          <a:p>
            <a:pPr>
              <a:spcBef>
                <a:spcPts val="0"/>
              </a:spcBef>
            </a:pPr>
            <a:r>
              <a:rPr lang="en-US" sz="4300" dirty="0"/>
              <a:t>September 18, 2024</a:t>
            </a:r>
          </a:p>
          <a:p>
            <a:pPr algn="l">
              <a:spcBef>
                <a:spcPts val="0"/>
              </a:spcBef>
            </a:pPr>
            <a:endParaRPr lang="en-US" sz="4300" dirty="0"/>
          </a:p>
          <a:p>
            <a:pPr algn="l">
              <a:spcBef>
                <a:spcPts val="0"/>
              </a:spcBef>
            </a:pPr>
            <a:endParaRPr lang="en-US" sz="4300" dirty="0"/>
          </a:p>
          <a:p>
            <a:pPr algn="l">
              <a:spcBef>
                <a:spcPts val="0"/>
              </a:spcBef>
            </a:pPr>
            <a:endParaRPr lang="en-US" sz="4300" dirty="0"/>
          </a:p>
          <a:p>
            <a:pPr algn="l">
              <a:spcBef>
                <a:spcPts val="0"/>
              </a:spcBef>
            </a:pPr>
            <a:endParaRPr lang="en-US" sz="4300" dirty="0"/>
          </a:p>
          <a:p>
            <a:pPr algn="l">
              <a:spcBef>
                <a:spcPts val="0"/>
              </a:spcBef>
            </a:pPr>
            <a:r>
              <a:rPr lang="en-US" sz="4300" dirty="0"/>
              <a:t>Kenneth D. Ackerman</a:t>
            </a:r>
          </a:p>
          <a:p>
            <a:pPr algn="l">
              <a:spcBef>
                <a:spcPts val="0"/>
              </a:spcBef>
            </a:pPr>
            <a:r>
              <a:rPr lang="en-US" sz="4300" dirty="0"/>
              <a:t>(202) 518-6379</a:t>
            </a:r>
          </a:p>
          <a:p>
            <a:pPr algn="l">
              <a:spcBef>
                <a:spcPts val="0"/>
              </a:spcBef>
            </a:pPr>
            <a:r>
              <a:rPr lang="en-US" sz="4300" u="sng" dirty="0">
                <a:hlinkClick r:id="rId2"/>
              </a:rPr>
              <a:t>kackerman@ofwlaw.com</a:t>
            </a:r>
            <a:endParaRPr lang="en-US" sz="4300" u="sng" dirty="0"/>
          </a:p>
          <a:p>
            <a:pPr algn="l">
              <a:spcBef>
                <a:spcPts val="0"/>
              </a:spcBef>
            </a:pPr>
            <a:r>
              <a:rPr lang="en-US" sz="4300" u="sng" dirty="0">
                <a:hlinkClick r:id="rId3"/>
              </a:rPr>
              <a:t>www.KennethAckerman.com</a:t>
            </a:r>
            <a:endParaRPr lang="en-US" sz="4300" u="sng" dirty="0"/>
          </a:p>
          <a:p>
            <a:pPr algn="l">
              <a:spcBef>
                <a:spcPts val="0"/>
              </a:spcBef>
            </a:pPr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4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675B-8AD5-44E4-A30C-4BE2EEA1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mazon.com : Family Tree Chart Genealogy : Office Products">
            <a:extLst>
              <a:ext uri="{FF2B5EF4-FFF2-40B4-BE49-F238E27FC236}">
                <a16:creationId xmlns:a16="http://schemas.microsoft.com/office/drawing/2014/main" id="{651D7016-86CB-4697-96F7-C50A5E32BC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3" y="0"/>
            <a:ext cx="10515599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1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86A8-6A06-45FE-9D12-8893563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artoon: Halloween Family History (With images) | Family history ...">
            <a:extLst>
              <a:ext uri="{FF2B5EF4-FFF2-40B4-BE49-F238E27FC236}">
                <a16:creationId xmlns:a16="http://schemas.microsoft.com/office/drawing/2014/main" id="{F1B6E8DF-7EB8-4707-A7A8-6416A9A9C7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2" y="-39548"/>
            <a:ext cx="9305364" cy="69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186-7C32-40AB-A754-44F6691F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American 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FC7B-C37B-480D-B7C2-0AF459ABF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America, we all come from someplace else </a:t>
            </a:r>
          </a:p>
          <a:p>
            <a:pPr lvl="2"/>
            <a:r>
              <a:rPr lang="en-US" dirty="0"/>
              <a:t>(Yes, even Native Americans):</a:t>
            </a:r>
          </a:p>
          <a:p>
            <a:pPr lvl="1"/>
            <a:r>
              <a:rPr lang="en-US" dirty="0"/>
              <a:t>Hard enough – Tracing roots in USA;</a:t>
            </a:r>
          </a:p>
          <a:p>
            <a:pPr lvl="2"/>
            <a:r>
              <a:rPr lang="en-US" dirty="0"/>
              <a:t>Harder – Tracing roots back across the ocean;</a:t>
            </a:r>
          </a:p>
          <a:p>
            <a:pPr lvl="3"/>
            <a:r>
              <a:rPr lang="en-US" dirty="0"/>
              <a:t>Different countries, different languages, fewer records.</a:t>
            </a:r>
          </a:p>
          <a:p>
            <a:pPr lvl="2"/>
            <a:r>
              <a:rPr lang="en-US" dirty="0"/>
              <a:t>But an opportunity: Good records on immigration.  </a:t>
            </a:r>
          </a:p>
          <a:p>
            <a:pPr lvl="1"/>
            <a:r>
              <a:rPr lang="en-US" dirty="0"/>
              <a:t>For Black Americans – Legacies of slavery.  </a:t>
            </a:r>
            <a:r>
              <a:rPr lang="en-US"/>
              <a:t>Records.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Also in America, we get absorbed in the present:</a:t>
            </a:r>
          </a:p>
          <a:p>
            <a:pPr lvl="1"/>
            <a:r>
              <a:rPr lang="en-US" dirty="0"/>
              <a:t>We might humor older relatives, but often ignore them;</a:t>
            </a:r>
          </a:p>
          <a:p>
            <a:pPr lvl="1"/>
            <a:r>
              <a:rPr lang="en-US" dirty="0"/>
              <a:t>When they’re gone, it’s often too late to get their stories !!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0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D292-F52F-4F68-994C-F3227DDF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Plan: What are you looking for?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238A5-DCF7-4749-A8D9-101084AED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Where do we come from?</a:t>
            </a:r>
          </a:p>
          <a:p>
            <a:pPr lvl="1"/>
            <a:r>
              <a:rPr lang="en-US" dirty="0"/>
              <a:t>Names and dates and relationships?</a:t>
            </a:r>
          </a:p>
          <a:p>
            <a:pPr lvl="1"/>
            <a:r>
              <a:rPr lang="en-US" dirty="0"/>
              <a:t>A particular story?</a:t>
            </a:r>
          </a:p>
          <a:p>
            <a:pPr lvl="1"/>
            <a:r>
              <a:rPr lang="en-US" dirty="0"/>
              <a:t>General background for children?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Examples:</a:t>
            </a:r>
          </a:p>
          <a:p>
            <a:pPr lvl="1"/>
            <a:r>
              <a:rPr lang="en-US" dirty="0"/>
              <a:t>Rachel</a:t>
            </a:r>
          </a:p>
          <a:p>
            <a:pPr lvl="1"/>
            <a:r>
              <a:rPr lang="en-US" dirty="0" err="1"/>
              <a:t>Ackermans</a:t>
            </a:r>
            <a:endParaRPr lang="en-US" dirty="0"/>
          </a:p>
          <a:p>
            <a:pPr lvl="1"/>
            <a:r>
              <a:rPr lang="en-US" dirty="0"/>
              <a:t>Danny</a:t>
            </a:r>
          </a:p>
          <a:p>
            <a:pPr lvl="1"/>
            <a:r>
              <a:rPr lang="en-US" dirty="0"/>
              <a:t>Ethel’s Tape</a:t>
            </a:r>
          </a:p>
          <a:p>
            <a:pPr lvl="1"/>
            <a:r>
              <a:rPr lang="en-US" dirty="0"/>
              <a:t>Ancestry family </a:t>
            </a:r>
            <a:r>
              <a:rPr lang="en-US"/>
              <a:t>tree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7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9A68-2C49-4096-8892-4DEF53F2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F48D16-B489-4652-8642-39DF39651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8" y="55179"/>
            <a:ext cx="12093902" cy="6802821"/>
          </a:xfrm>
        </p:spPr>
      </p:pic>
    </p:spTree>
    <p:extLst>
      <p:ext uri="{BB962C8B-B14F-4D97-AF65-F5344CB8AC3E}">
        <p14:creationId xmlns:p14="http://schemas.microsoft.com/office/powerpoint/2010/main" val="285084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62A2-4BC1-4452-996F-F0C2436C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203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br>
              <a:rPr lang="en-US" dirty="0"/>
            </a:br>
            <a:r>
              <a:rPr lang="en-US" dirty="0"/>
              <a:t>To Start: Need names, dates, and facts</a:t>
            </a:r>
            <a:br>
              <a:rPr lang="en-US" dirty="0"/>
            </a:br>
            <a:r>
              <a:rPr lang="en-US" dirty="0"/>
              <a:t>	As many as possible.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3251-E8E9-4B7E-9384-08ECEA6D7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5020516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Best source:  People</a:t>
            </a:r>
          </a:p>
          <a:p>
            <a:pPr lvl="1"/>
            <a:r>
              <a:rPr lang="en-US" dirty="0"/>
              <a:t>Interview your relatives – oral history</a:t>
            </a:r>
          </a:p>
          <a:p>
            <a:pPr lvl="1"/>
            <a:r>
              <a:rPr lang="en-US" dirty="0"/>
              <a:t>Connect with your siblings and cousins.  Compare notes.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Get them to talk – Takes notes, or record if possible;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F8B0-CB31-40CD-B052-912BD386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12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Interviewing parents: Basic biography facts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A659C-D9B9-4917-9E32-4E081E07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929"/>
            <a:ext cx="10515600" cy="463503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Start with facts and figures: </a:t>
            </a:r>
          </a:p>
          <a:p>
            <a:pPr lvl="2"/>
            <a:r>
              <a:rPr lang="en-US" sz="2400" i="1" dirty="0"/>
              <a:t>Names, </a:t>
            </a:r>
          </a:p>
          <a:p>
            <a:pPr lvl="2"/>
            <a:r>
              <a:rPr lang="en-US" sz="2400" i="1" dirty="0"/>
              <a:t>Dates, </a:t>
            </a:r>
          </a:p>
          <a:p>
            <a:pPr lvl="2"/>
            <a:r>
              <a:rPr lang="en-US" sz="2400" i="1" dirty="0"/>
              <a:t>Places, </a:t>
            </a:r>
          </a:p>
          <a:p>
            <a:pPr lvl="2"/>
            <a:r>
              <a:rPr lang="en-US" sz="2400" i="1" dirty="0"/>
              <a:t>Relationships.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Special care for non-traditional families: </a:t>
            </a:r>
          </a:p>
          <a:p>
            <a:pPr lvl="3"/>
            <a:r>
              <a:rPr lang="en-US" sz="2200" dirty="0"/>
              <a:t>Adoptions, divorces, single parents, remarriages, so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2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CF37-A9DD-DE7A-DDDF-0DB8254A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 parents -- 2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9BD68-8E6D-7E15-26AA-19113C4F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948"/>
            <a:ext cx="10515600" cy="4668865"/>
          </a:xfrm>
        </p:spPr>
        <p:txBody>
          <a:bodyPr/>
          <a:lstStyle/>
          <a:p>
            <a:pPr lvl="1"/>
            <a:endParaRPr lang="en-US" dirty="0"/>
          </a:p>
          <a:p>
            <a:pPr lvl="2"/>
            <a:r>
              <a:rPr lang="en-US" dirty="0"/>
              <a:t>What is your name?  How is it spelled?  Who were you named after?</a:t>
            </a:r>
          </a:p>
          <a:p>
            <a:pPr lvl="2"/>
            <a:r>
              <a:rPr lang="en-US" dirty="0"/>
              <a:t>When were you born?  Where? </a:t>
            </a:r>
          </a:p>
          <a:p>
            <a:pPr lvl="2"/>
            <a:r>
              <a:rPr lang="en-US" dirty="0"/>
              <a:t>Did you have brothers and sisters?  Names?  Spellings?</a:t>
            </a:r>
          </a:p>
          <a:p>
            <a:pPr lvl="2"/>
            <a:r>
              <a:rPr lang="en-US" dirty="0"/>
              <a:t>Who were your parents? Names?  Spellings?  Where from?</a:t>
            </a:r>
          </a:p>
          <a:p>
            <a:pPr lvl="3"/>
            <a:r>
              <a:rPr lang="en-US" sz="2000" dirty="0"/>
              <a:t>Did they have brothers and sisters?</a:t>
            </a:r>
          </a:p>
          <a:p>
            <a:pPr lvl="2"/>
            <a:r>
              <a:rPr lang="en-US" dirty="0"/>
              <a:t>Where did you grow up?    Where were you married?  Circumstances?</a:t>
            </a:r>
          </a:p>
          <a:p>
            <a:pPr lvl="2"/>
            <a:r>
              <a:rPr lang="en-US" dirty="0"/>
              <a:t>If immigrants:  When did you come to USA?  Where from? Circumstances?</a:t>
            </a:r>
          </a:p>
          <a:p>
            <a:pPr lvl="2"/>
            <a:r>
              <a:rPr lang="en-US" dirty="0"/>
              <a:t>Key events in your life: School, jobs, accomplishments.</a:t>
            </a:r>
          </a:p>
          <a:p>
            <a:pPr lvl="2"/>
            <a:r>
              <a:rPr lang="en-US" dirty="0"/>
              <a:t>Are there any family documents: letters, diaries, records;</a:t>
            </a:r>
          </a:p>
          <a:p>
            <a:pPr lvl="2"/>
            <a:r>
              <a:rPr lang="en-US" dirty="0"/>
              <a:t>When was I born?  Circumstances?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6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BC8-9EB4-4632-8DE5-32387F34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801E-8772-41BB-A14A-9E794B08B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Get them to tell stories:  Their voices.  Their laughter. Their banter.</a:t>
            </a:r>
          </a:p>
          <a:p>
            <a:pPr lvl="2"/>
            <a:r>
              <a:rPr lang="en-US" dirty="0"/>
              <a:t>Favorite movies. Favorite music. Favorite places/vacations. Favorite people. 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How did they fit into the world?</a:t>
            </a:r>
          </a:p>
          <a:p>
            <a:pPr lvl="2"/>
            <a:r>
              <a:rPr lang="en-US" dirty="0"/>
              <a:t>First vote?  Kennedy v. Nixon?  Military?  Any criminals or communists?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But beware: </a:t>
            </a:r>
          </a:p>
          <a:p>
            <a:pPr lvl="2"/>
            <a:r>
              <a:rPr lang="en-US" dirty="0"/>
              <a:t>Some people don’t like to talk, especially about sensitive things;</a:t>
            </a:r>
          </a:p>
          <a:p>
            <a:pPr lvl="2"/>
            <a:r>
              <a:rPr lang="en-US" dirty="0"/>
              <a:t>Sometimes, people just don’t know.  Or they forget.  You need to prompt them;</a:t>
            </a:r>
          </a:p>
          <a:p>
            <a:pPr lvl="2"/>
            <a:r>
              <a:rPr lang="en-US" dirty="0"/>
              <a:t>And memories, even honest, are full of lies.  (Even our own.)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03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7B51-1097-4897-9368-588DE57A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122"/>
          </a:xfrm>
        </p:spPr>
        <p:txBody>
          <a:bodyPr>
            <a:normAutofit fontScale="90000"/>
          </a:bodyPr>
          <a:lstStyle/>
          <a:p>
            <a:r>
              <a:rPr lang="en-US" dirty="0"/>
              <a:t>Next best: Photos, personal papers, things.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FA81-7DEF-4691-B3F9-8EEBC216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Photos (get names, places, and dates)</a:t>
            </a:r>
          </a:p>
          <a:p>
            <a:pPr lvl="2"/>
            <a:r>
              <a:rPr lang="en-US" dirty="0"/>
              <a:t>Wedding book;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Tape recordings or videos (if you’re so lucky)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Personal letters</a:t>
            </a:r>
          </a:p>
          <a:p>
            <a:pPr lvl="1"/>
            <a:r>
              <a:rPr lang="en-US" dirty="0"/>
              <a:t>Diaries</a:t>
            </a:r>
          </a:p>
          <a:p>
            <a:pPr lvl="1"/>
            <a:r>
              <a:rPr lang="en-US" dirty="0"/>
              <a:t>Book notes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Emails; Facebook posts &amp; friends; Contact Lists.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3104-D39C-46A3-8C33-E1F36313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DDE9D2D-46A7-4AD4-AADB-7D8A4597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7" y="0"/>
            <a:ext cx="2283402" cy="3435118"/>
          </a:xfrm>
        </p:spPr>
      </p:pic>
      <p:pic>
        <p:nvPicPr>
          <p:cNvPr id="7" name="Picture 6" descr="A picture containing text, book, newspaper, photo&#10;&#10;Description automatically generated">
            <a:extLst>
              <a:ext uri="{FF2B5EF4-FFF2-40B4-BE49-F238E27FC236}">
                <a16:creationId xmlns:a16="http://schemas.microsoft.com/office/drawing/2014/main" id="{0DCA6C0A-6EDC-4301-AC58-6EA85338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" y="3499677"/>
            <a:ext cx="2283403" cy="3425105"/>
          </a:xfrm>
          <a:prstGeom prst="rect">
            <a:avLst/>
          </a:prstGeom>
        </p:spPr>
      </p:pic>
      <p:pic>
        <p:nvPicPr>
          <p:cNvPr id="9" name="Picture 8" descr="A picture containing text, newspaper, photo, sign&#10;&#10;Description automatically generated">
            <a:extLst>
              <a:ext uri="{FF2B5EF4-FFF2-40B4-BE49-F238E27FC236}">
                <a16:creationId xmlns:a16="http://schemas.microsoft.com/office/drawing/2014/main" id="{5664BFC1-47FB-4BD3-9B01-6399B4836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45" y="0"/>
            <a:ext cx="2245206" cy="3367808"/>
          </a:xfrm>
          <a:prstGeom prst="rect">
            <a:avLst/>
          </a:prstGeom>
        </p:spPr>
      </p:pic>
      <p:pic>
        <p:nvPicPr>
          <p:cNvPr id="11" name="Picture 10" descr="A person holding a sign&#10;&#10;Description automatically generated">
            <a:extLst>
              <a:ext uri="{FF2B5EF4-FFF2-40B4-BE49-F238E27FC236}">
                <a16:creationId xmlns:a16="http://schemas.microsoft.com/office/drawing/2014/main" id="{208DB7C0-75E3-482D-9B12-C3B08A23F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45" y="3487477"/>
            <a:ext cx="2265209" cy="3397814"/>
          </a:xfrm>
          <a:prstGeom prst="rect">
            <a:avLst/>
          </a:prstGeom>
        </p:spPr>
      </p:pic>
      <p:pic>
        <p:nvPicPr>
          <p:cNvPr id="13" name="Picture 12" descr="A white sign with black text in front of a crowd&#10;&#10;Description automatically generated">
            <a:extLst>
              <a:ext uri="{FF2B5EF4-FFF2-40B4-BE49-F238E27FC236}">
                <a16:creationId xmlns:a16="http://schemas.microsoft.com/office/drawing/2014/main" id="{8E8A0D86-DFF9-494E-8570-2771A9754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06" y="0"/>
            <a:ext cx="2245205" cy="3365178"/>
          </a:xfrm>
          <a:prstGeom prst="rect">
            <a:avLst/>
          </a:prstGeom>
        </p:spPr>
      </p:pic>
      <p:pic>
        <p:nvPicPr>
          <p:cNvPr id="15" name="Picture 1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095ADA5-714E-48FC-ADF6-CB4A4E7A54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06" y="3486761"/>
            <a:ext cx="2477644" cy="330352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DA63FD5-4BEA-4388-9C08-65A1E0D6A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87" y="0"/>
            <a:ext cx="2457413" cy="32702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14F9724-58E0-4769-B195-A6A3A253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56" y="3336603"/>
            <a:ext cx="2283402" cy="34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21FA35-8B47-4329-B5BA-6AC449EB69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58" y="-16197"/>
            <a:ext cx="2076450" cy="3352800"/>
          </a:xfrm>
          <a:prstGeom prst="rect">
            <a:avLst/>
          </a:prstGeom>
        </p:spPr>
      </p:pic>
      <p:pic>
        <p:nvPicPr>
          <p:cNvPr id="4" name="Picture 3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4EEA04D2-9E9B-46BF-A29E-071EB01ED2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76" y="3419047"/>
            <a:ext cx="2263246" cy="33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9B62-1BF3-57F9-8946-4A266074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0F65060-D35A-0205-9E6C-660B069BC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2" y="-393820"/>
            <a:ext cx="5640264" cy="7520353"/>
          </a:xfrm>
        </p:spPr>
      </p:pic>
      <p:pic>
        <p:nvPicPr>
          <p:cNvPr id="7" name="Picture 6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264CEC97-1E88-40C0-17C3-9019C8BE3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62" y="0"/>
            <a:ext cx="4596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0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669370D-FCB1-7300-5E04-70E791AFA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56720-6920-FA62-643B-EC12506C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262028"/>
            <a:ext cx="7015496" cy="119044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ece of paper with a cross&#10;&#10;Description automatically generated">
            <a:extLst>
              <a:ext uri="{FF2B5EF4-FFF2-40B4-BE49-F238E27FC236}">
                <a16:creationId xmlns:a16="http://schemas.microsoft.com/office/drawing/2014/main" id="{332FF8F0-FB37-F3D7-66B2-83570573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85"/>
          <a:stretch/>
        </p:blipFill>
        <p:spPr>
          <a:xfrm>
            <a:off x="5122191" y="-228599"/>
            <a:ext cx="5866801" cy="7481806"/>
          </a:xfrm>
          <a:prstGeom prst="rect">
            <a:avLst/>
          </a:prstGeom>
        </p:spPr>
      </p:pic>
      <p:pic>
        <p:nvPicPr>
          <p:cNvPr id="7" name="Picture 6" descr="A piece of paper with handwritten text&#10;&#10;Description automatically generated">
            <a:extLst>
              <a:ext uri="{FF2B5EF4-FFF2-40B4-BE49-F238E27FC236}">
                <a16:creationId xmlns:a16="http://schemas.microsoft.com/office/drawing/2014/main" id="{84F09413-80C9-D3BB-930D-7B2736FBC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8"/>
          <a:stretch/>
        </p:blipFill>
        <p:spPr>
          <a:xfrm>
            <a:off x="-1" y="-228599"/>
            <a:ext cx="5900981" cy="76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36C4-78CE-C259-9B5D-9D7A9CFD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Close-up of a document with a seal&#10;&#10;Description automatically generated">
            <a:extLst>
              <a:ext uri="{FF2B5EF4-FFF2-40B4-BE49-F238E27FC236}">
                <a16:creationId xmlns:a16="http://schemas.microsoft.com/office/drawing/2014/main" id="{ABB9B6C5-CF3C-2365-D805-9F06840B2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092"/>
          <a:stretch/>
        </p:blipFill>
        <p:spPr>
          <a:xfrm>
            <a:off x="3833446" y="-26866"/>
            <a:ext cx="5420457" cy="69142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50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E3DC-8EA8-4B27-A90B-3A2A32CF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/>
          <a:lstStyle/>
          <a:p>
            <a:r>
              <a:rPr lang="en-US" dirty="0"/>
              <a:t>Documents: Trolling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9570-BBC9-44C6-9E8C-62F61162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471"/>
            <a:ext cx="10515600" cy="45184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Ancestry.com</a:t>
            </a:r>
          </a:p>
          <a:p>
            <a:pPr lvl="1"/>
            <a:r>
              <a:rPr lang="en-US" dirty="0"/>
              <a:t>Market value $4.7 billion (2020); over 3 million paying customers worldwide;</a:t>
            </a:r>
          </a:p>
          <a:p>
            <a:pPr lvl="2"/>
            <a:r>
              <a:rPr lang="en-US" dirty="0"/>
              <a:t>30 billion records; 18 million DNA kits</a:t>
            </a:r>
          </a:p>
          <a:p>
            <a:pPr lvl="1"/>
            <a:r>
              <a:rPr lang="en-US" dirty="0"/>
              <a:t>Immigration/Citizenship papers</a:t>
            </a:r>
          </a:p>
          <a:p>
            <a:pPr lvl="1"/>
            <a:r>
              <a:rPr lang="en-US" dirty="0"/>
              <a:t>Ship manifests</a:t>
            </a:r>
          </a:p>
          <a:p>
            <a:pPr lvl="2"/>
            <a:r>
              <a:rPr lang="en-US" dirty="0"/>
              <a:t>Bridges into the Old World</a:t>
            </a:r>
          </a:p>
          <a:p>
            <a:pPr lvl="1"/>
            <a:r>
              <a:rPr lang="en-US" dirty="0"/>
              <a:t>Census Records</a:t>
            </a:r>
          </a:p>
          <a:p>
            <a:pPr lvl="1"/>
            <a:r>
              <a:rPr lang="en-US" dirty="0"/>
              <a:t>Birth/Death/Marriage Records</a:t>
            </a:r>
          </a:p>
          <a:p>
            <a:pPr lvl="1"/>
            <a:r>
              <a:rPr lang="en-US" dirty="0"/>
              <a:t>Military records  -- NARA and Fold3</a:t>
            </a:r>
          </a:p>
          <a:p>
            <a:r>
              <a:rPr lang="en-US" dirty="0"/>
              <a:t>Law Enforcement – FBI files</a:t>
            </a:r>
          </a:p>
          <a:p>
            <a:pPr lvl="1"/>
            <a:r>
              <a:rPr lang="en-US" dirty="0"/>
              <a:t>WWI era – online via Fold3  -- RG65, M1085</a:t>
            </a:r>
          </a:p>
          <a:p>
            <a:pPr lvl="1"/>
            <a:r>
              <a:rPr lang="en-US" dirty="0"/>
              <a:t>Newer – may need FOIA search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1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77E2-C6D4-965B-6023-99BF9C94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close-up of a document&#10;&#10;Description automatically generated">
            <a:extLst>
              <a:ext uri="{FF2B5EF4-FFF2-40B4-BE49-F238E27FC236}">
                <a16:creationId xmlns:a16="http://schemas.microsoft.com/office/drawing/2014/main" id="{B39D37C7-C4F4-5A60-A450-2FFBF465A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42827"/>
          <a:stretch/>
        </p:blipFill>
        <p:spPr>
          <a:xfrm>
            <a:off x="-461596" y="0"/>
            <a:ext cx="14184706" cy="7161335"/>
          </a:xfrm>
        </p:spPr>
      </p:pic>
    </p:spTree>
    <p:extLst>
      <p:ext uri="{BB962C8B-B14F-4D97-AF65-F5344CB8AC3E}">
        <p14:creationId xmlns:p14="http://schemas.microsoft.com/office/powerpoint/2010/main" val="357596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17FB-DB9F-6C83-90C9-AD1E6DB9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159C3ABE-0080-5A75-51D8-73FA22F2C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t="2726" r="-4426" b="60220"/>
          <a:stretch/>
        </p:blipFill>
        <p:spPr>
          <a:xfrm>
            <a:off x="329183" y="74423"/>
            <a:ext cx="13883631" cy="659703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E4AD4F-8D47-A724-4B3F-DA5F8A2E7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3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727F-ADC2-40F7-F5DC-08CC77E3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-up of several documents&#10;&#10;Description automatically generated">
            <a:extLst>
              <a:ext uri="{FF2B5EF4-FFF2-40B4-BE49-F238E27FC236}">
                <a16:creationId xmlns:a16="http://schemas.microsoft.com/office/drawing/2014/main" id="{F2A1065B-4FE2-4282-E644-10CA4403B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t="12133" b="49043"/>
          <a:stretch/>
        </p:blipFill>
        <p:spPr>
          <a:xfrm>
            <a:off x="334107" y="-43962"/>
            <a:ext cx="12089424" cy="7704912"/>
          </a:xfrm>
        </p:spPr>
      </p:pic>
    </p:spTree>
    <p:extLst>
      <p:ext uri="{BB962C8B-B14F-4D97-AF65-F5344CB8AC3E}">
        <p14:creationId xmlns:p14="http://schemas.microsoft.com/office/powerpoint/2010/main" val="771238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CE54-BEBA-4876-AEF7-F200CECD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Bureaucracy, US Immigration: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2318A-348D-40C4-86E0-BC078BA31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1891: Commissioner of Immigration at Department of Treasury;</a:t>
            </a:r>
          </a:p>
          <a:p>
            <a:r>
              <a:rPr lang="en-US" dirty="0"/>
              <a:t>1903: Transferred to Department of Commerce and Labor;</a:t>
            </a:r>
          </a:p>
          <a:p>
            <a:r>
              <a:rPr lang="en-US" dirty="0"/>
              <a:t>1913: Transferred to newly-created Department of Labor;</a:t>
            </a:r>
          </a:p>
          <a:p>
            <a:r>
              <a:rPr lang="en-US" dirty="0"/>
              <a:t>1933: Functions consolidated in INS (Immigration and Naturalization Service) within Department of Labor;</a:t>
            </a:r>
          </a:p>
          <a:p>
            <a:r>
              <a:rPr lang="en-US" dirty="0"/>
              <a:t>1940: Transferred to Department of Justice;</a:t>
            </a:r>
          </a:p>
          <a:p>
            <a:r>
              <a:rPr lang="en-US" dirty="0"/>
              <a:t>2002: Transferred to new Department of Homeland Security.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1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C0B4-FF30-40BA-8096-C8D3ADFA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404"/>
          </a:xfrm>
        </p:spPr>
        <p:txBody>
          <a:bodyPr>
            <a:normAutofit fontScale="90000"/>
          </a:bodyPr>
          <a:lstStyle/>
          <a:p>
            <a:r>
              <a:rPr lang="en-US" dirty="0"/>
              <a:t>Trolling online – 2: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A788-ECB2-431C-8ADF-E9A559FA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530"/>
            <a:ext cx="10515600" cy="47874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start: need names, dates, and place names</a:t>
            </a:r>
          </a:p>
          <a:p>
            <a:r>
              <a:rPr lang="en-US" dirty="0"/>
              <a:t>Beware of spelling:  It changes over time!!  </a:t>
            </a:r>
          </a:p>
          <a:p>
            <a:pPr lvl="2"/>
            <a:r>
              <a:rPr lang="en-US" sz="2800" dirty="0"/>
              <a:t>Think of all the ways your name can be misspelled!</a:t>
            </a:r>
          </a:p>
          <a:p>
            <a:pPr lvl="2"/>
            <a:r>
              <a:rPr lang="en-US" sz="2800" dirty="0"/>
              <a:t>Think of how it sounds in its original language!!</a:t>
            </a:r>
          </a:p>
          <a:p>
            <a:pPr lvl="2"/>
            <a:endParaRPr lang="en-US" sz="2800" dirty="0"/>
          </a:p>
          <a:p>
            <a:pPr lvl="2"/>
            <a:r>
              <a:rPr lang="en-US" sz="2400" dirty="0"/>
              <a:t>My name – Ackerman.  In Yiddish: </a:t>
            </a:r>
            <a:r>
              <a:rPr lang="he-IL" sz="2400" dirty="0"/>
              <a:t>֑אקרמך</a:t>
            </a:r>
            <a:endParaRPr lang="en-US" sz="2400" dirty="0"/>
          </a:p>
          <a:p>
            <a:pPr lvl="3"/>
            <a:r>
              <a:rPr lang="en-US" sz="2600" dirty="0"/>
              <a:t>This could be: </a:t>
            </a:r>
            <a:r>
              <a:rPr lang="en-US" sz="2600" dirty="0" err="1"/>
              <a:t>ekermonn</a:t>
            </a:r>
            <a:r>
              <a:rPr lang="en-US" sz="2600" dirty="0"/>
              <a:t>, </a:t>
            </a:r>
            <a:r>
              <a:rPr lang="en-US" sz="2600" dirty="0" err="1"/>
              <a:t>aciermann</a:t>
            </a:r>
            <a:r>
              <a:rPr lang="en-US" sz="2600" dirty="0"/>
              <a:t>, </a:t>
            </a:r>
            <a:r>
              <a:rPr lang="en-US" sz="2600" dirty="0" err="1"/>
              <a:t>ochraman</a:t>
            </a:r>
            <a:r>
              <a:rPr lang="en-US" sz="2600" dirty="0"/>
              <a:t>, </a:t>
            </a:r>
            <a:r>
              <a:rPr lang="en-US" sz="2600" dirty="0" err="1"/>
              <a:t>akermann</a:t>
            </a:r>
            <a:r>
              <a:rPr lang="en-US" sz="2600" dirty="0"/>
              <a:t>, ..</a:t>
            </a:r>
          </a:p>
          <a:p>
            <a:pPr lvl="2"/>
            <a:r>
              <a:rPr lang="en-US" sz="2800" dirty="0"/>
              <a:t>For Cyrillic, Arabic, Chinese, Korean, any other script, same issue</a:t>
            </a:r>
          </a:p>
          <a:p>
            <a:pPr lvl="3"/>
            <a:endParaRPr lang="en-US" sz="2600" dirty="0"/>
          </a:p>
          <a:p>
            <a:pPr lvl="1"/>
            <a:r>
              <a:rPr lang="en-US" sz="2600" dirty="0"/>
              <a:t> </a:t>
            </a:r>
            <a:r>
              <a:rPr lang="en-US" sz="3200" dirty="0"/>
              <a:t>Before 1800, many people didn’t have actual last names;</a:t>
            </a:r>
          </a:p>
          <a:p>
            <a:pPr lvl="2"/>
            <a:r>
              <a:rPr lang="en-US" sz="2800" dirty="0"/>
              <a:t>William son of Robert.  John the Blacksmith.</a:t>
            </a:r>
          </a:p>
          <a:p>
            <a:pPr marL="1371600" lvl="3" indent="0">
              <a:buNone/>
            </a:pPr>
            <a:r>
              <a:rPr lang="en-US" sz="2600" dirty="0"/>
              <a:t> </a:t>
            </a:r>
          </a:p>
          <a:p>
            <a:r>
              <a:rPr lang="en-US" dirty="0"/>
              <a:t>Look for specialized Ethnic/National Records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8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C691-B0EF-449F-A17B-5E0E1B3B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404"/>
          </a:xfrm>
        </p:spPr>
        <p:txBody>
          <a:bodyPr/>
          <a:lstStyle/>
          <a:p>
            <a:r>
              <a:rPr lang="en-US" dirty="0"/>
              <a:t>Special documents: Off to the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12E1B-0167-4A8E-8334-777BB565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4599175"/>
          </a:xfrm>
        </p:spPr>
        <p:txBody>
          <a:bodyPr/>
          <a:lstStyle/>
          <a:p>
            <a:pPr lvl="0"/>
            <a:r>
              <a:rPr lang="en-US" dirty="0"/>
              <a:t>NARA:</a:t>
            </a:r>
          </a:p>
          <a:p>
            <a:pPr lvl="1"/>
            <a:r>
              <a:rPr lang="en-US" dirty="0"/>
              <a:t>Consular records, law enforcement, so on.</a:t>
            </a:r>
          </a:p>
          <a:p>
            <a:pPr lvl="1"/>
            <a:r>
              <a:rPr lang="en-US" dirty="0"/>
              <a:t>OPM personnel records: Saint Louis</a:t>
            </a:r>
          </a:p>
          <a:p>
            <a:pPr lvl="1"/>
            <a:r>
              <a:rPr lang="en-US" dirty="0"/>
              <a:t>Oral histories</a:t>
            </a:r>
          </a:p>
          <a:p>
            <a:pPr lvl="1"/>
            <a:r>
              <a:rPr lang="en-US" dirty="0"/>
              <a:t>Military records  (but see Fold3, Ancestry)</a:t>
            </a:r>
          </a:p>
          <a:p>
            <a:r>
              <a:rPr lang="en-US" dirty="0"/>
              <a:t>DHS:  Visa files   </a:t>
            </a:r>
            <a:r>
              <a:rPr lang="en-US" dirty="0">
                <a:hlinkClick r:id="rId2"/>
              </a:rPr>
              <a:t>Genealogy | USCIS</a:t>
            </a:r>
            <a:endParaRPr lang="en-US" dirty="0"/>
          </a:p>
          <a:p>
            <a:r>
              <a:rPr lang="en-US" dirty="0"/>
              <a:t>LC and online: Old newspapers and indices;</a:t>
            </a:r>
          </a:p>
          <a:p>
            <a:r>
              <a:rPr lang="en-US" dirty="0"/>
              <a:t>Local records: Birth and death certificates, land records, so on.</a:t>
            </a:r>
          </a:p>
          <a:p>
            <a:pPr lvl="0"/>
            <a:r>
              <a:rPr lang="en-US" dirty="0"/>
              <a:t>Foreign archives.  (Often searchable online.)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1754-C914-49A1-9F4A-B9828281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8" name="Picture 8" descr="Cartoon: Boring Family History | Meridian Magazine">
            <a:extLst>
              <a:ext uri="{FF2B5EF4-FFF2-40B4-BE49-F238E27FC236}">
                <a16:creationId xmlns:a16="http://schemas.microsoft.com/office/drawing/2014/main" id="{3397AC48-64C9-4596-9D51-23569C7F02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0"/>
            <a:ext cx="9180917" cy="68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42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ABC6-7C55-4657-BFE6-ECAA675D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178"/>
          </a:xfrm>
        </p:spPr>
        <p:txBody>
          <a:bodyPr/>
          <a:lstStyle/>
          <a:p>
            <a:r>
              <a:rPr lang="en-US" dirty="0"/>
              <a:t>DNA testing: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5BC15-AC7B-4F41-952D-C2FB63013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593"/>
            <a:ext cx="10515600" cy="4939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Largest:</a:t>
            </a:r>
          </a:p>
          <a:p>
            <a:pPr lvl="1"/>
            <a:r>
              <a:rPr lang="en-US" dirty="0"/>
              <a:t>Ancestry.com</a:t>
            </a:r>
          </a:p>
          <a:p>
            <a:pPr lvl="1"/>
            <a:r>
              <a:rPr lang="en-US" dirty="0"/>
              <a:t>23andMe.com</a:t>
            </a:r>
          </a:p>
          <a:p>
            <a:pPr lvl="1"/>
            <a:r>
              <a:rPr lang="en-US" dirty="0"/>
              <a:t>LivingDNA.com</a:t>
            </a:r>
          </a:p>
          <a:p>
            <a:pPr lvl="1"/>
            <a:endParaRPr lang="en-US" dirty="0"/>
          </a:p>
          <a:p>
            <a:r>
              <a:rPr lang="en-US" dirty="0"/>
              <a:t>I used Ancestry</a:t>
            </a:r>
          </a:p>
          <a:p>
            <a:pPr lvl="1"/>
            <a:r>
              <a:rPr lang="en-US" dirty="0"/>
              <a:t>Told my background based on database;</a:t>
            </a:r>
          </a:p>
          <a:p>
            <a:pPr lvl="1"/>
            <a:r>
              <a:rPr lang="en-US" dirty="0"/>
              <a:t>Connected to potential cousins</a:t>
            </a:r>
          </a:p>
          <a:p>
            <a:pPr lvl="1"/>
            <a:r>
              <a:rPr lang="en-US" dirty="0"/>
              <a:t>Crosschecked with large database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Ancestry plus health?</a:t>
            </a:r>
          </a:p>
          <a:p>
            <a:pPr lvl="1"/>
            <a:r>
              <a:rPr lang="en-US" dirty="0"/>
              <a:t>Protect your data?</a:t>
            </a:r>
          </a:p>
          <a:p>
            <a:pPr lvl="1"/>
            <a:r>
              <a:rPr lang="en-US" dirty="0"/>
              <a:t>Network with large database?</a:t>
            </a:r>
          </a:p>
        </p:txBody>
      </p:sp>
    </p:spTree>
    <p:extLst>
      <p:ext uri="{BB962C8B-B14F-4D97-AF65-F5344CB8AC3E}">
        <p14:creationId xmlns:p14="http://schemas.microsoft.com/office/powerpoint/2010/main" val="401573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075D-8AFC-4279-9982-D04BAE17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en-US" dirty="0"/>
              <a:t>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67291-CB2D-45B2-AD2E-7226BB2EC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4742610"/>
          </a:xfrm>
        </p:spPr>
        <p:txBody>
          <a:bodyPr>
            <a:normAutofit/>
          </a:bodyPr>
          <a:lstStyle/>
          <a:p>
            <a:r>
              <a:rPr lang="en-US" dirty="0"/>
              <a:t>Facebook and LinkedIn groups – Search by nationality:</a:t>
            </a:r>
          </a:p>
          <a:p>
            <a:pPr lvl="1"/>
            <a:r>
              <a:rPr lang="en-US" dirty="0"/>
              <a:t>Facebook: </a:t>
            </a:r>
          </a:p>
          <a:p>
            <a:pPr lvl="2"/>
            <a:r>
              <a:rPr lang="en-US" dirty="0"/>
              <a:t>Tracing the Tribe: </a:t>
            </a:r>
            <a:r>
              <a:rPr lang="en-US" u="sng" dirty="0">
                <a:hlinkClick r:id="rId2"/>
              </a:rPr>
              <a:t>https://www.facebook.com/groups/tracingthetribe/</a:t>
            </a:r>
            <a:endParaRPr lang="en-US" dirty="0"/>
          </a:p>
          <a:p>
            <a:pPr lvl="2"/>
            <a:r>
              <a:rPr lang="en-US" dirty="0"/>
              <a:t>Jewish Genealogy Portal: </a:t>
            </a:r>
            <a:r>
              <a:rPr lang="en-US" u="sng" dirty="0">
                <a:hlinkClick r:id="rId3"/>
              </a:rPr>
              <a:t>https://www.facebook.com/groups/JewishGenealogyPortal/</a:t>
            </a:r>
            <a:endParaRPr lang="en-US" dirty="0"/>
          </a:p>
          <a:p>
            <a:pPr lvl="1"/>
            <a:r>
              <a:rPr lang="en-US" dirty="0"/>
              <a:t> Linked In:</a:t>
            </a:r>
          </a:p>
          <a:p>
            <a:pPr lvl="2"/>
            <a:r>
              <a:rPr lang="en-US" dirty="0"/>
              <a:t>Jewish Genealogy: </a:t>
            </a:r>
            <a:r>
              <a:rPr lang="en-US" u="sng" dirty="0">
                <a:hlinkClick r:id="rId4"/>
              </a:rPr>
              <a:t>https://www.linkedin.com/groups/1917450</a:t>
            </a:r>
            <a:endParaRPr lang="en-US" dirty="0"/>
          </a:p>
          <a:p>
            <a:pPr lvl="1"/>
            <a:r>
              <a:rPr lang="en-US" dirty="0"/>
              <a:t>JGSGW- Jewish Genealogy Society of Greater Washington: </a:t>
            </a:r>
            <a:r>
              <a:rPr lang="en-US" u="sng" dirty="0">
                <a:hlinkClick r:id="rId5"/>
              </a:rPr>
              <a:t>http://www.meetup.com/JGSGW-Jewish-Genealogy-Society-of-Greater-Washington/</a:t>
            </a:r>
            <a:endParaRPr lang="en-US" dirty="0"/>
          </a:p>
          <a:p>
            <a:r>
              <a:rPr lang="en-US" dirty="0"/>
              <a:t>Washington, D.C. Family History Center: </a:t>
            </a:r>
          </a:p>
          <a:p>
            <a:pPr lvl="1"/>
            <a:r>
              <a:rPr lang="en-US" sz="1600" dirty="0">
                <a:hlinkClick r:id="rId6"/>
              </a:rPr>
              <a:t>Washington DC Family History Center | A Branch of the FamilySearch Library (wdcfhc.org)</a:t>
            </a:r>
            <a:endParaRPr lang="en-US" sz="1600" dirty="0"/>
          </a:p>
          <a:p>
            <a:pPr lvl="1"/>
            <a:r>
              <a:rPr lang="en-US" sz="1800" dirty="0">
                <a:hlinkClick r:id="rId7"/>
              </a:rPr>
              <a:t>Generations Newsletter, September 2022 (constantcontact.com)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41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A1CB-50A4-44F0-B1BB-8656F2D1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76585-A429-4200-B7D7-9D2B867EF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Start with names and dates</a:t>
            </a:r>
          </a:p>
          <a:p>
            <a:pPr lvl="0"/>
            <a:r>
              <a:rPr lang="en-US" dirty="0"/>
              <a:t>Draw a map - Family Tree, as far back as you can</a:t>
            </a:r>
          </a:p>
          <a:p>
            <a:pPr lvl="1"/>
            <a:r>
              <a:rPr lang="en-US" dirty="0"/>
              <a:t>On Ancestry, you can share these</a:t>
            </a:r>
          </a:p>
          <a:p>
            <a:pPr lvl="0"/>
            <a:r>
              <a:rPr lang="en-US" dirty="0"/>
              <a:t>Build context</a:t>
            </a:r>
          </a:p>
          <a:p>
            <a:pPr lvl="1"/>
            <a:r>
              <a:rPr lang="en-US" dirty="0" err="1"/>
              <a:t>Youtube</a:t>
            </a:r>
            <a:r>
              <a:rPr lang="en-US" dirty="0"/>
              <a:t> videos  </a:t>
            </a:r>
          </a:p>
          <a:p>
            <a:pPr marL="914400" lvl="2" indent="0">
              <a:buNone/>
            </a:pPr>
            <a:r>
              <a:rPr lang="en-US" dirty="0">
                <a:hlinkClick r:id="rId2"/>
              </a:rPr>
              <a:t>   Speedy aka Driving Around New York City 1928 Harold Lloyd and Babe Ruth - YouTube</a:t>
            </a:r>
            <a:endParaRPr lang="en-US" dirty="0"/>
          </a:p>
          <a:p>
            <a:pPr lvl="1"/>
            <a:r>
              <a:rPr lang="en-US" dirty="0"/>
              <a:t>Old newspapers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0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6C22-56AD-4E7E-9791-0AE4FA6F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/>
              <a:t>Resources: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52529-82EF-4A6E-A0D9-FA195ED0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199"/>
            <a:ext cx="10515600" cy="527367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Library of Congress:	</a:t>
            </a:r>
            <a:r>
              <a:rPr lang="en-US" u="sng" dirty="0">
                <a:hlinkClick r:id="rId2"/>
              </a:rPr>
              <a:t>https://catalog.loc.gov/vwebv/searchAdvanced</a:t>
            </a:r>
            <a:endParaRPr lang="en-US" dirty="0"/>
          </a:p>
          <a:p>
            <a:pPr lvl="0"/>
            <a:r>
              <a:rPr lang="en-US" dirty="0"/>
              <a:t>NARA:		 	</a:t>
            </a:r>
            <a:r>
              <a:rPr lang="en-US" u="sng" dirty="0">
                <a:hlinkClick r:id="rId3"/>
              </a:rPr>
              <a:t>http://www.archives.gov</a:t>
            </a:r>
            <a:endParaRPr lang="en-US" dirty="0"/>
          </a:p>
          <a:p>
            <a:pPr lvl="0"/>
            <a:r>
              <a:rPr lang="en-US" dirty="0"/>
              <a:t>Ancestry.com:		</a:t>
            </a:r>
            <a:r>
              <a:rPr lang="en-US" u="sng" dirty="0">
                <a:hlinkClick r:id="rId4"/>
              </a:rPr>
              <a:t>http://www.ancestry.com</a:t>
            </a:r>
            <a:endParaRPr lang="en-US" dirty="0"/>
          </a:p>
          <a:p>
            <a:pPr lvl="0"/>
            <a:r>
              <a:rPr lang="en-US" dirty="0"/>
              <a:t>Ellis Island records: 	heritage.com</a:t>
            </a:r>
          </a:p>
          <a:p>
            <a:pPr marL="2743200" lvl="6" indent="0">
              <a:buNone/>
            </a:pPr>
            <a:r>
              <a:rPr lang="en-US" sz="2900" u="sng" dirty="0">
                <a:hlinkClick r:id="rId5"/>
              </a:rPr>
              <a:t>http://www.libertyellisfoundation.org/passenger</a:t>
            </a:r>
            <a:endParaRPr lang="en-US" sz="2900" dirty="0"/>
          </a:p>
          <a:p>
            <a:pPr lvl="0"/>
            <a:r>
              <a:rPr lang="en-US" dirty="0"/>
              <a:t>Fold3:			</a:t>
            </a:r>
            <a:r>
              <a:rPr lang="en-US" u="sng" dirty="0">
                <a:hlinkClick r:id="rId6"/>
              </a:rPr>
              <a:t>https://www.fold3.com</a:t>
            </a:r>
            <a:endParaRPr lang="en-US" dirty="0"/>
          </a:p>
          <a:p>
            <a:pPr lvl="0"/>
            <a:r>
              <a:rPr lang="en-US" dirty="0"/>
              <a:t>Links by Country:		</a:t>
            </a:r>
            <a:r>
              <a:rPr lang="en-US" u="sng" dirty="0">
                <a:hlinkClick r:id="rId7"/>
              </a:rPr>
              <a:t>http://www.heartwebsite.org/ResourcesAndLinks#Poland</a:t>
            </a:r>
            <a:endParaRPr lang="en-US" dirty="0"/>
          </a:p>
          <a:p>
            <a:pPr lvl="0"/>
            <a:r>
              <a:rPr lang="en-US" dirty="0" err="1"/>
              <a:t>JewishGen</a:t>
            </a:r>
            <a:r>
              <a:rPr lang="en-US" dirty="0"/>
              <a:t>:		</a:t>
            </a:r>
            <a:r>
              <a:rPr lang="en-US" u="sng" dirty="0">
                <a:hlinkClick r:id="rId8"/>
              </a:rPr>
              <a:t>http://www.jewishgen.org/JewishGen/</a:t>
            </a:r>
            <a:endParaRPr lang="en-US" dirty="0"/>
          </a:p>
          <a:p>
            <a:pPr lvl="0"/>
            <a:r>
              <a:rPr lang="en-US" dirty="0"/>
              <a:t>Jewish Gen Society Greater DC: </a:t>
            </a:r>
          </a:p>
          <a:p>
            <a:pPr marL="2743200" lvl="6" indent="0">
              <a:buNone/>
            </a:pPr>
            <a:r>
              <a:rPr lang="en-US" sz="2900" dirty="0"/>
              <a:t>http://www.jewishgen.org/jgsgw/CurrentPrograms.html</a:t>
            </a:r>
          </a:p>
          <a:p>
            <a:pPr lvl="0"/>
            <a:r>
              <a:rPr lang="en-US" dirty="0"/>
              <a:t>Jewish Records Indexing (JRI) – Poland: </a:t>
            </a:r>
            <a:r>
              <a:rPr lang="en-US" u="sng" dirty="0">
                <a:hlinkClick r:id="rId9"/>
              </a:rPr>
              <a:t>http://jri-poland.org/jriplweb.htm</a:t>
            </a:r>
            <a:endParaRPr lang="en-US" dirty="0"/>
          </a:p>
          <a:p>
            <a:pPr lvl="0"/>
            <a:r>
              <a:rPr lang="en-US" dirty="0"/>
              <a:t>Polish National Archives: 	</a:t>
            </a:r>
            <a:r>
              <a:rPr lang="en-US" u="sng" dirty="0">
                <a:hlinkClick r:id="rId10"/>
              </a:rPr>
              <a:t>http://baza.archiwa.gov.pl/sezam/index.php?l=en</a:t>
            </a:r>
            <a:endParaRPr lang="en-US" dirty="0"/>
          </a:p>
          <a:p>
            <a:pPr lvl="0"/>
            <a:r>
              <a:rPr lang="en-US" dirty="0"/>
              <a:t>Polish Roots:		</a:t>
            </a:r>
            <a:r>
              <a:rPr lang="en-US" u="sng" dirty="0">
                <a:hlinkClick r:id="rId11"/>
              </a:rPr>
              <a:t>http://www.polishroots.org</a:t>
            </a:r>
            <a:endParaRPr lang="en-US" dirty="0"/>
          </a:p>
          <a:p>
            <a:pPr lvl="0"/>
            <a:r>
              <a:rPr lang="en-US" dirty="0"/>
              <a:t>Routes to Roots Foundation: </a:t>
            </a:r>
            <a:r>
              <a:rPr lang="en-US" u="sng" dirty="0">
                <a:hlinkClick r:id="rId12"/>
              </a:rPr>
              <a:t>http://www.rtrfoundation.org/index.shtml</a:t>
            </a:r>
            <a:r>
              <a:rPr lang="en-US" dirty="0"/>
              <a:t>	</a:t>
            </a:r>
          </a:p>
          <a:p>
            <a:pPr lvl="0"/>
            <a:r>
              <a:rPr lang="en-US" dirty="0"/>
              <a:t>Virtual Shtetl: 		</a:t>
            </a:r>
            <a:r>
              <a:rPr lang="en-US" u="sng" dirty="0">
                <a:hlinkClick r:id="rId13"/>
              </a:rPr>
              <a:t>http://www.sztetl.org.pl/index.php?cid=17&amp;lang=en_GB</a:t>
            </a:r>
            <a:endParaRPr lang="en-US" dirty="0"/>
          </a:p>
          <a:p>
            <a:r>
              <a:rPr lang="en-US" dirty="0"/>
              <a:t>DHS FOIA: 		</a:t>
            </a:r>
            <a:r>
              <a:rPr lang="en-US" u="sng" dirty="0">
                <a:hlinkClick r:id="rId14"/>
              </a:rPr>
              <a:t>http://www.dhs.gov/freedom-information-act-foia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8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36BE-0631-435C-A041-6D8BDE35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Top Take </a:t>
            </a:r>
            <a:r>
              <a:rPr lang="en-US" b="1" i="1" dirty="0" err="1">
                <a:solidFill>
                  <a:srgbClr val="FF0000"/>
                </a:solidFill>
              </a:rPr>
              <a:t>Aways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89BE-CB76-40EA-9C8C-55341C510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- Living relatives, especially the older ones:</a:t>
            </a:r>
          </a:p>
          <a:p>
            <a:pPr marL="0" indent="0">
              <a:buNone/>
            </a:pPr>
            <a:r>
              <a:rPr lang="en-US" dirty="0"/>
              <a:t>	Get them talking while they can</a:t>
            </a:r>
          </a:p>
          <a:p>
            <a:pPr marL="0" indent="0">
              <a:buNone/>
            </a:pPr>
            <a:r>
              <a:rPr lang="en-US" dirty="0"/>
              <a:t>		Stories, facts, faces, places, people; </a:t>
            </a:r>
          </a:p>
          <a:p>
            <a:pPr marL="0" indent="0">
              <a:buNone/>
            </a:pPr>
            <a:r>
              <a:rPr lang="en-US" dirty="0"/>
              <a:t>		Get their laughs, their irritations, their smiles;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Save the right things:</a:t>
            </a:r>
          </a:p>
          <a:p>
            <a:pPr marL="0" indent="0">
              <a:buNone/>
            </a:pPr>
            <a:r>
              <a:rPr lang="en-US" dirty="0"/>
              <a:t>	Left to own devices, people save junk and burn the good stuff.   </a:t>
            </a:r>
          </a:p>
          <a:p>
            <a:pPr marL="0" indent="0">
              <a:buNone/>
            </a:pPr>
            <a:r>
              <a:rPr lang="en-US" dirty="0"/>
              <a:t>		Don’t let them!!!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Hunt!  Hunt!  And hunt some more!!</a:t>
            </a:r>
          </a:p>
        </p:txBody>
      </p:sp>
    </p:spTree>
    <p:extLst>
      <p:ext uri="{BB962C8B-B14F-4D97-AF65-F5344CB8AC3E}">
        <p14:creationId xmlns:p14="http://schemas.microsoft.com/office/powerpoint/2010/main" val="1318818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DC2B8-2CE8-464C-BA19-F3F1AF25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Good hunting !!</a:t>
            </a:r>
          </a:p>
          <a:p>
            <a:endParaRPr lang="en-US" sz="4400" dirty="0"/>
          </a:p>
          <a:p>
            <a:pPr lvl="2"/>
            <a:r>
              <a:rPr lang="en-US" sz="44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3509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40E5-B371-4100-8E42-0ED088AA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0873E-8A71-40DB-9065-218384B95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Families: </a:t>
            </a:r>
            <a:r>
              <a:rPr lang="en-US" i="1" dirty="0"/>
              <a:t>Some perspective.</a:t>
            </a:r>
          </a:p>
          <a:p>
            <a:r>
              <a:rPr lang="en-US" b="1" i="1" dirty="0"/>
              <a:t>Plan: </a:t>
            </a:r>
            <a:r>
              <a:rPr lang="en-US" i="1" dirty="0"/>
              <a:t>What are you looking for.</a:t>
            </a:r>
          </a:p>
          <a:p>
            <a:r>
              <a:rPr lang="en-US" b="1" i="1" dirty="0"/>
              <a:t>The best source: </a:t>
            </a:r>
            <a:r>
              <a:rPr lang="en-US" i="1" dirty="0"/>
              <a:t>People</a:t>
            </a:r>
            <a:r>
              <a:rPr lang="en-US" b="1" i="1" dirty="0"/>
              <a:t>.</a:t>
            </a:r>
          </a:p>
          <a:p>
            <a:r>
              <a:rPr lang="en-US" b="1" i="1" dirty="0"/>
              <a:t>Next best: </a:t>
            </a:r>
            <a:r>
              <a:rPr lang="en-US" i="1" dirty="0"/>
              <a:t>Papers, photos, and things.</a:t>
            </a:r>
          </a:p>
          <a:p>
            <a:r>
              <a:rPr lang="en-US" b="1" i="1" dirty="0"/>
              <a:t>Next best: </a:t>
            </a:r>
            <a:r>
              <a:rPr lang="en-US" i="1" dirty="0"/>
              <a:t>Official documents, trolling online.</a:t>
            </a:r>
          </a:p>
          <a:p>
            <a:r>
              <a:rPr lang="en-US" b="1" i="1" dirty="0"/>
              <a:t>A word about DNA</a:t>
            </a:r>
            <a:r>
              <a:rPr lang="en-US" i="1" dirty="0"/>
              <a:t>. </a:t>
            </a:r>
          </a:p>
          <a:p>
            <a:r>
              <a:rPr lang="en-US" b="1" i="1" dirty="0"/>
              <a:t>Organizing it all</a:t>
            </a:r>
            <a:r>
              <a:rPr lang="en-US" i="1" dirty="0"/>
              <a:t>: Telling stories.</a:t>
            </a:r>
          </a:p>
          <a:p>
            <a:r>
              <a:rPr lang="en-US" b="1" i="1" dirty="0"/>
              <a:t>Resources:</a:t>
            </a:r>
          </a:p>
          <a:p>
            <a:r>
              <a:rPr lang="en-US" b="1" i="1" dirty="0"/>
              <a:t>Questions</a:t>
            </a:r>
            <a:r>
              <a:rPr lang="en-US" i="1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1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5A81-8B6A-4534-8682-8605FE3C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841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or Immediate family: </a:t>
            </a:r>
            <a:br>
              <a:rPr lang="en-US" dirty="0"/>
            </a:br>
            <a:r>
              <a:rPr lang="en-US" dirty="0"/>
              <a:t>The “Building block of Society”</a:t>
            </a:r>
          </a:p>
        </p:txBody>
      </p:sp>
      <p:pic>
        <p:nvPicPr>
          <p:cNvPr id="1026" name="Picture 2" descr="Engineering the World's Largest Family Tree: The 13-Million-Person ...">
            <a:extLst>
              <a:ext uri="{FF2B5EF4-FFF2-40B4-BE49-F238E27FC236}">
                <a16:creationId xmlns:a16="http://schemas.microsoft.com/office/drawing/2014/main" id="{B1F27456-5106-4860-9750-94E88C170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CD2A-D840-4F1C-9A14-1C012D1B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44" y="62908"/>
            <a:ext cx="11111112" cy="1325563"/>
          </a:xfrm>
        </p:spPr>
        <p:txBody>
          <a:bodyPr/>
          <a:lstStyle/>
          <a:p>
            <a:r>
              <a:rPr lang="en-US" i="1" dirty="0"/>
              <a:t>But families are changing: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D972-E705-40F6-8807-BF5602B6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11"/>
            <a:ext cx="10515600" cy="492614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Shrinking size: </a:t>
            </a:r>
          </a:p>
          <a:p>
            <a:pPr lvl="2"/>
            <a:r>
              <a:rPr lang="en-US" dirty="0"/>
              <a:t>2021 typical “nuclear family”: 3.13 people </a:t>
            </a:r>
          </a:p>
          <a:p>
            <a:pPr lvl="3"/>
            <a:r>
              <a:rPr lang="en-US" dirty="0"/>
              <a:t>Household: about 2.5 by some recent counts</a:t>
            </a:r>
          </a:p>
          <a:p>
            <a:pPr lvl="2"/>
            <a:r>
              <a:rPr lang="en-US" dirty="0"/>
              <a:t>1940 typical household 3.8 people, mostly two parents and children </a:t>
            </a:r>
          </a:p>
          <a:p>
            <a:pPr lvl="2"/>
            <a:r>
              <a:rPr lang="en-US" dirty="0"/>
              <a:t>1800s families typically had 10 or more children, </a:t>
            </a:r>
          </a:p>
          <a:p>
            <a:pPr lvl="3"/>
            <a:r>
              <a:rPr lang="en-US" dirty="0"/>
              <a:t>High infant mortality; </a:t>
            </a:r>
          </a:p>
          <a:p>
            <a:pPr lvl="3"/>
            <a:r>
              <a:rPr lang="en-US" dirty="0"/>
              <a:t>No effective birth control; </a:t>
            </a:r>
          </a:p>
          <a:p>
            <a:pPr lvl="3"/>
            <a:r>
              <a:rPr lang="en-US" dirty="0"/>
              <a:t>Economics (retirement fund)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Added complexity: </a:t>
            </a:r>
          </a:p>
          <a:p>
            <a:pPr lvl="2"/>
            <a:r>
              <a:rPr lang="en-US" dirty="0"/>
              <a:t>Divorces, adoptions, multiple marriages, same-sex couples, single-parent households, non-traditional families, more people living alone, so 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Generations getting longer:</a:t>
            </a:r>
          </a:p>
          <a:p>
            <a:pPr lvl="2"/>
            <a:r>
              <a:rPr lang="en-US" dirty="0"/>
              <a:t>Typical age of mother at birth of first child-</a:t>
            </a:r>
          </a:p>
          <a:p>
            <a:pPr lvl="3"/>
            <a:r>
              <a:rPr lang="en-US" dirty="0"/>
              <a:t>In 1800s:   late teens; </a:t>
            </a:r>
          </a:p>
          <a:p>
            <a:pPr lvl="3"/>
            <a:r>
              <a:rPr lang="en-US" b="1" dirty="0"/>
              <a:t>In</a:t>
            </a:r>
            <a:r>
              <a:rPr lang="en-US" dirty="0"/>
              <a:t> 1971:    21.7; </a:t>
            </a:r>
          </a:p>
          <a:p>
            <a:pPr lvl="3"/>
            <a:r>
              <a:rPr lang="en-US" dirty="0"/>
              <a:t>In 2018:    26.9 years (30+ in large cities):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2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C86A-BF65-47D9-87BB-84046139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008"/>
          </a:xfrm>
        </p:spPr>
        <p:txBody>
          <a:bodyPr/>
          <a:lstStyle/>
          <a:p>
            <a:r>
              <a:rPr lang="en-US" dirty="0"/>
              <a:t>Families: Extended, Human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3B75-39B0-4157-BB39-61BEDA09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38"/>
            <a:ext cx="10515600" cy="5102198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We each have 2 parents, 4 grandparents, doubles each generation:</a:t>
            </a:r>
          </a:p>
          <a:p>
            <a:pPr lvl="2"/>
            <a:r>
              <a:rPr lang="en-US" dirty="0"/>
              <a:t>Go back 5 generations (circa 120 years): 2 to 5</a:t>
            </a:r>
            <a:r>
              <a:rPr lang="en-US" baseline="30000" dirty="0"/>
              <a:t>th</a:t>
            </a:r>
            <a:r>
              <a:rPr lang="en-US" dirty="0"/>
              <a:t> power = 32 direct</a:t>
            </a:r>
          </a:p>
          <a:p>
            <a:pPr lvl="2"/>
            <a:r>
              <a:rPr lang="en-US" dirty="0"/>
              <a:t>Go back 10 generations (circa 200 years): 2 to 10</a:t>
            </a:r>
            <a:r>
              <a:rPr lang="en-US" baseline="30000" dirty="0"/>
              <a:t>th</a:t>
            </a:r>
            <a:r>
              <a:rPr lang="en-US" dirty="0"/>
              <a:t> power = 1,024 direct</a:t>
            </a:r>
          </a:p>
          <a:p>
            <a:pPr lvl="2"/>
            <a:r>
              <a:rPr lang="en-US" dirty="0"/>
              <a:t>Go back 20 generations (circa 400 years): 2 to 20</a:t>
            </a:r>
            <a:r>
              <a:rPr lang="en-US" baseline="30000" dirty="0"/>
              <a:t>th</a:t>
            </a:r>
            <a:r>
              <a:rPr lang="en-US" dirty="0"/>
              <a:t> = 1,048,576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Each set of grandparents produces 5-10 children</a:t>
            </a:r>
          </a:p>
          <a:p>
            <a:pPr lvl="3"/>
            <a:r>
              <a:rPr lang="en-US" dirty="0"/>
              <a:t>Equates to hundreds of thousands of cousins, perhaps millions.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Within any ethnic or geographic group, we are literally all related.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49A5-1D75-401B-BF50-E6AF19AD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amily History Cartoons and Comics - funny pictures from CartoonStock">
            <a:extLst>
              <a:ext uri="{FF2B5EF4-FFF2-40B4-BE49-F238E27FC236}">
                <a16:creationId xmlns:a16="http://schemas.microsoft.com/office/drawing/2014/main" id="{ABAEC4D4-1335-4BD2-AEFE-5EB209201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36" y="-139695"/>
            <a:ext cx="8145379" cy="71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A479-4AD2-9772-2F58-8705B2F93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en-US" dirty="0"/>
              <a:t>       2 x 2 =				       2,028 x 2 =</a:t>
            </a:r>
          </a:p>
          <a:p>
            <a:r>
              <a:rPr lang="en-US" dirty="0"/>
              <a:t>       4 x 2 =				       4,096 x 2 =</a:t>
            </a:r>
          </a:p>
          <a:p>
            <a:r>
              <a:rPr lang="en-US" dirty="0"/>
              <a:t>       8 x 2 =				       8,192 x 2 =</a:t>
            </a:r>
          </a:p>
          <a:p>
            <a:r>
              <a:rPr lang="en-US" dirty="0"/>
              <a:t>     16 x 2 =				     16,384 x 2 =</a:t>
            </a:r>
          </a:p>
          <a:p>
            <a:r>
              <a:rPr lang="en-US" dirty="0"/>
              <a:t>     32 x 2 =				     32,768 x 2 =</a:t>
            </a:r>
          </a:p>
          <a:p>
            <a:r>
              <a:rPr lang="en-US" dirty="0"/>
              <a:t>     64 x 2 =				     65,536 x 2 =</a:t>
            </a:r>
          </a:p>
          <a:p>
            <a:r>
              <a:rPr lang="en-US" dirty="0"/>
              <a:t>   128 x 2 =				   131,072 x 2 =</a:t>
            </a:r>
          </a:p>
          <a:p>
            <a:r>
              <a:rPr lang="en-US" dirty="0"/>
              <a:t>   256 x 2 =				   262,144 x 2 =</a:t>
            </a:r>
          </a:p>
          <a:p>
            <a:r>
              <a:rPr lang="en-US" dirty="0"/>
              <a:t>   512 x 2 =				   524,288 x 2 =</a:t>
            </a:r>
          </a:p>
          <a:p>
            <a:r>
              <a:rPr lang="en-US" dirty="0"/>
              <a:t>1,024 x 2 =				1,048,576 x 2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1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17965</TotalTime>
  <Words>1823</Words>
  <Application>Microsoft Office PowerPoint</Application>
  <PresentationFormat>Widescreen</PresentationFormat>
  <Paragraphs>251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Researching Family History: What Every Writer Should Know!</vt:lpstr>
      <vt:lpstr>PowerPoint Presentation</vt:lpstr>
      <vt:lpstr>PowerPoint Presentation</vt:lpstr>
      <vt:lpstr>What We’ll Cover</vt:lpstr>
      <vt:lpstr>Nuclear or Immediate family:  The “Building block of Society”</vt:lpstr>
      <vt:lpstr>But families are changing:</vt:lpstr>
      <vt:lpstr>Families: Extended, Human</vt:lpstr>
      <vt:lpstr>PowerPoint Presentation</vt:lpstr>
      <vt:lpstr>PowerPoint Presentation</vt:lpstr>
      <vt:lpstr>PowerPoint Presentation</vt:lpstr>
      <vt:lpstr>PowerPoint Presentation</vt:lpstr>
      <vt:lpstr>Two more American challenges:</vt:lpstr>
      <vt:lpstr>Plan: What are you looking for?</vt:lpstr>
      <vt:lpstr>PowerPoint Presentation</vt:lpstr>
      <vt:lpstr>  To Start: Need names, dates, and facts  As many as possible.  </vt:lpstr>
      <vt:lpstr>Interviewing parents: Basic biography facts </vt:lpstr>
      <vt:lpstr>Interviewing parents -- 2</vt:lpstr>
      <vt:lpstr>PowerPoint Presentation</vt:lpstr>
      <vt:lpstr>Next best: Photos, personal papers, things. </vt:lpstr>
      <vt:lpstr>PowerPoint Presentation</vt:lpstr>
      <vt:lpstr>PowerPoint Presentation</vt:lpstr>
      <vt:lpstr>PowerPoint Presentation</vt:lpstr>
      <vt:lpstr>Documents: Trolling Online </vt:lpstr>
      <vt:lpstr>PowerPoint Presentation</vt:lpstr>
      <vt:lpstr>PowerPoint Presentation</vt:lpstr>
      <vt:lpstr>PowerPoint Presentation</vt:lpstr>
      <vt:lpstr>Bureaucracy, US Immigration:</vt:lpstr>
      <vt:lpstr>Trolling online – 2: </vt:lpstr>
      <vt:lpstr>Special documents: Off to the archives</vt:lpstr>
      <vt:lpstr>DNA testing:</vt:lpstr>
      <vt:lpstr>Groups:</vt:lpstr>
      <vt:lpstr>Organize</vt:lpstr>
      <vt:lpstr>Resources: Online</vt:lpstr>
      <vt:lpstr>Top Take Aways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as a Business</dc:title>
  <dc:creator>Andrea Parker</dc:creator>
  <cp:lastModifiedBy>Kenneth Ackerman</cp:lastModifiedBy>
  <cp:revision>118</cp:revision>
  <cp:lastPrinted>2020-06-11T16:49:36Z</cp:lastPrinted>
  <dcterms:created xsi:type="dcterms:W3CDTF">2019-10-03T14:35:17Z</dcterms:created>
  <dcterms:modified xsi:type="dcterms:W3CDTF">2025-01-09T17:24:13Z</dcterms:modified>
</cp:coreProperties>
</file>