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6" r:id="rId3"/>
    <p:sldId id="278" r:id="rId4"/>
    <p:sldId id="277" r:id="rId5"/>
    <p:sldId id="292" r:id="rId6"/>
    <p:sldId id="301" r:id="rId7"/>
    <p:sldId id="257" r:id="rId8"/>
    <p:sldId id="714" r:id="rId9"/>
    <p:sldId id="270" r:id="rId10"/>
    <p:sldId id="296" r:id="rId11"/>
    <p:sldId id="299" r:id="rId12"/>
    <p:sldId id="282" r:id="rId13"/>
    <p:sldId id="727" r:id="rId14"/>
    <p:sldId id="300" r:id="rId15"/>
    <p:sldId id="302" r:id="rId16"/>
    <p:sldId id="722" r:id="rId17"/>
    <p:sldId id="723" r:id="rId18"/>
    <p:sldId id="724" r:id="rId19"/>
    <p:sldId id="303" r:id="rId20"/>
    <p:sldId id="291" r:id="rId21"/>
    <p:sldId id="725" r:id="rId22"/>
    <p:sldId id="288" r:id="rId23"/>
    <p:sldId id="726" r:id="rId24"/>
    <p:sldId id="295" r:id="rId25"/>
    <p:sldId id="265" r:id="rId26"/>
    <p:sldId id="268" r:id="rId27"/>
    <p:sldId id="293" r:id="rId28"/>
    <p:sldId id="298" r:id="rId29"/>
    <p:sldId id="260" r:id="rId30"/>
    <p:sldId id="281" r:id="rId31"/>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11BA2D-5330-4C9E-89BE-8E488FEC8ACB}" v="134" dt="2024-10-15T19:25:42.9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0" autoAdjust="0"/>
    <p:restoredTop sz="94660"/>
  </p:normalViewPr>
  <p:slideViewPr>
    <p:cSldViewPr snapToGrid="0">
      <p:cViewPr varScale="1">
        <p:scale>
          <a:sx n="122" d="100"/>
          <a:sy n="122" d="100"/>
        </p:scale>
        <p:origin x="100" y="90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FED8A-3319-4860-8CDC-70874B5DA4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EE715E-DA84-4330-B0AA-62014BD327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03C6D71-1C03-4717-82D2-7F494447A265}"/>
              </a:ext>
            </a:extLst>
          </p:cNvPr>
          <p:cNvSpPr>
            <a:spLocks noGrp="1"/>
          </p:cNvSpPr>
          <p:nvPr>
            <p:ph type="dt" sz="half" idx="10"/>
          </p:nvPr>
        </p:nvSpPr>
        <p:spPr/>
        <p:txBody>
          <a:bodyPr/>
          <a:lstStyle/>
          <a:p>
            <a:fld id="{FC454152-F860-434F-9A49-C989401E7CED}" type="datetimeFigureOut">
              <a:rPr lang="en-US" smtClean="0"/>
              <a:t>1/9/2025</a:t>
            </a:fld>
            <a:endParaRPr lang="en-US"/>
          </a:p>
        </p:txBody>
      </p:sp>
      <p:sp>
        <p:nvSpPr>
          <p:cNvPr id="5" name="Footer Placeholder 4">
            <a:extLst>
              <a:ext uri="{FF2B5EF4-FFF2-40B4-BE49-F238E27FC236}">
                <a16:creationId xmlns:a16="http://schemas.microsoft.com/office/drawing/2014/main" id="{B97F356E-BE6B-463D-AB65-703E1E7503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D04A2F-9382-4BC4-AC39-5678F8A7C97A}"/>
              </a:ext>
            </a:extLst>
          </p:cNvPr>
          <p:cNvSpPr>
            <a:spLocks noGrp="1"/>
          </p:cNvSpPr>
          <p:nvPr>
            <p:ph type="sldNum" sz="quarter" idx="12"/>
          </p:nvPr>
        </p:nvSpPr>
        <p:spPr/>
        <p:txBody>
          <a:bodyPr/>
          <a:lstStyle/>
          <a:p>
            <a:fld id="{92B17946-856A-4D64-A8E4-590AA135245D}" type="slidenum">
              <a:rPr lang="en-US" smtClean="0"/>
              <a:t>‹#›</a:t>
            </a:fld>
            <a:endParaRPr lang="en-US"/>
          </a:p>
        </p:txBody>
      </p:sp>
    </p:spTree>
    <p:extLst>
      <p:ext uri="{BB962C8B-B14F-4D97-AF65-F5344CB8AC3E}">
        <p14:creationId xmlns:p14="http://schemas.microsoft.com/office/powerpoint/2010/main" val="4256603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087DC-1570-467E-81C8-444D30FA7A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7A47DEE-74AC-4D5B-B96D-99F460A9C49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41B26C-92F3-451F-A69C-4161ACAA72B5}"/>
              </a:ext>
            </a:extLst>
          </p:cNvPr>
          <p:cNvSpPr>
            <a:spLocks noGrp="1"/>
          </p:cNvSpPr>
          <p:nvPr>
            <p:ph type="dt" sz="half" idx="10"/>
          </p:nvPr>
        </p:nvSpPr>
        <p:spPr/>
        <p:txBody>
          <a:bodyPr/>
          <a:lstStyle/>
          <a:p>
            <a:fld id="{FC454152-F860-434F-9A49-C989401E7CED}" type="datetimeFigureOut">
              <a:rPr lang="en-US" smtClean="0"/>
              <a:t>1/9/2025</a:t>
            </a:fld>
            <a:endParaRPr lang="en-US"/>
          </a:p>
        </p:txBody>
      </p:sp>
      <p:sp>
        <p:nvSpPr>
          <p:cNvPr id="5" name="Footer Placeholder 4">
            <a:extLst>
              <a:ext uri="{FF2B5EF4-FFF2-40B4-BE49-F238E27FC236}">
                <a16:creationId xmlns:a16="http://schemas.microsoft.com/office/drawing/2014/main" id="{F736BA3C-1081-40CA-8C0F-47BF824F49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C3F869-48C4-42DA-A9D1-7F1C06BB710B}"/>
              </a:ext>
            </a:extLst>
          </p:cNvPr>
          <p:cNvSpPr>
            <a:spLocks noGrp="1"/>
          </p:cNvSpPr>
          <p:nvPr>
            <p:ph type="sldNum" sz="quarter" idx="12"/>
          </p:nvPr>
        </p:nvSpPr>
        <p:spPr/>
        <p:txBody>
          <a:bodyPr/>
          <a:lstStyle/>
          <a:p>
            <a:fld id="{92B17946-856A-4D64-A8E4-590AA135245D}" type="slidenum">
              <a:rPr lang="en-US" smtClean="0"/>
              <a:t>‹#›</a:t>
            </a:fld>
            <a:endParaRPr lang="en-US"/>
          </a:p>
        </p:txBody>
      </p:sp>
    </p:spTree>
    <p:extLst>
      <p:ext uri="{BB962C8B-B14F-4D97-AF65-F5344CB8AC3E}">
        <p14:creationId xmlns:p14="http://schemas.microsoft.com/office/powerpoint/2010/main" val="315560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7B1A54-A11A-4858-B81C-C72045CFFF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8048D7-DF3C-4915-BD03-BCA1A839FE3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4857F8-1050-4750-AAF5-24C362F3B3A0}"/>
              </a:ext>
            </a:extLst>
          </p:cNvPr>
          <p:cNvSpPr>
            <a:spLocks noGrp="1"/>
          </p:cNvSpPr>
          <p:nvPr>
            <p:ph type="dt" sz="half" idx="10"/>
          </p:nvPr>
        </p:nvSpPr>
        <p:spPr/>
        <p:txBody>
          <a:bodyPr/>
          <a:lstStyle/>
          <a:p>
            <a:fld id="{FC454152-F860-434F-9A49-C989401E7CED}" type="datetimeFigureOut">
              <a:rPr lang="en-US" smtClean="0"/>
              <a:t>1/9/2025</a:t>
            </a:fld>
            <a:endParaRPr lang="en-US"/>
          </a:p>
        </p:txBody>
      </p:sp>
      <p:sp>
        <p:nvSpPr>
          <p:cNvPr id="5" name="Footer Placeholder 4">
            <a:extLst>
              <a:ext uri="{FF2B5EF4-FFF2-40B4-BE49-F238E27FC236}">
                <a16:creationId xmlns:a16="http://schemas.microsoft.com/office/drawing/2014/main" id="{127D6050-0FDF-4B06-8110-2637E5C67D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363BDB-CAAF-4B11-89B9-E3D7871C4718}"/>
              </a:ext>
            </a:extLst>
          </p:cNvPr>
          <p:cNvSpPr>
            <a:spLocks noGrp="1"/>
          </p:cNvSpPr>
          <p:nvPr>
            <p:ph type="sldNum" sz="quarter" idx="12"/>
          </p:nvPr>
        </p:nvSpPr>
        <p:spPr/>
        <p:txBody>
          <a:bodyPr/>
          <a:lstStyle/>
          <a:p>
            <a:fld id="{92B17946-856A-4D64-A8E4-590AA135245D}" type="slidenum">
              <a:rPr lang="en-US" smtClean="0"/>
              <a:t>‹#›</a:t>
            </a:fld>
            <a:endParaRPr lang="en-US"/>
          </a:p>
        </p:txBody>
      </p:sp>
    </p:spTree>
    <p:extLst>
      <p:ext uri="{BB962C8B-B14F-4D97-AF65-F5344CB8AC3E}">
        <p14:creationId xmlns:p14="http://schemas.microsoft.com/office/powerpoint/2010/main" val="1952724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1B204-8F44-4F66-8465-7A0641463B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B90F09-CE24-4C63-8F80-B822D4D20BA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0C61A1-B096-456C-A914-6A5E417B37A6}"/>
              </a:ext>
            </a:extLst>
          </p:cNvPr>
          <p:cNvSpPr>
            <a:spLocks noGrp="1"/>
          </p:cNvSpPr>
          <p:nvPr>
            <p:ph type="dt" sz="half" idx="10"/>
          </p:nvPr>
        </p:nvSpPr>
        <p:spPr/>
        <p:txBody>
          <a:bodyPr/>
          <a:lstStyle/>
          <a:p>
            <a:fld id="{FC454152-F860-434F-9A49-C989401E7CED}" type="datetimeFigureOut">
              <a:rPr lang="en-US" smtClean="0"/>
              <a:t>1/9/2025</a:t>
            </a:fld>
            <a:endParaRPr lang="en-US"/>
          </a:p>
        </p:txBody>
      </p:sp>
      <p:sp>
        <p:nvSpPr>
          <p:cNvPr id="5" name="Footer Placeholder 4">
            <a:extLst>
              <a:ext uri="{FF2B5EF4-FFF2-40B4-BE49-F238E27FC236}">
                <a16:creationId xmlns:a16="http://schemas.microsoft.com/office/drawing/2014/main" id="{6EB509FF-5FC0-4C3A-AD98-25B1B00821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FE4DF9-20FE-4B86-847F-AD039235940D}"/>
              </a:ext>
            </a:extLst>
          </p:cNvPr>
          <p:cNvSpPr>
            <a:spLocks noGrp="1"/>
          </p:cNvSpPr>
          <p:nvPr>
            <p:ph type="sldNum" sz="quarter" idx="12"/>
          </p:nvPr>
        </p:nvSpPr>
        <p:spPr/>
        <p:txBody>
          <a:bodyPr/>
          <a:lstStyle/>
          <a:p>
            <a:fld id="{92B17946-856A-4D64-A8E4-590AA135245D}" type="slidenum">
              <a:rPr lang="en-US" smtClean="0"/>
              <a:t>‹#›</a:t>
            </a:fld>
            <a:endParaRPr lang="en-US"/>
          </a:p>
        </p:txBody>
      </p:sp>
    </p:spTree>
    <p:extLst>
      <p:ext uri="{BB962C8B-B14F-4D97-AF65-F5344CB8AC3E}">
        <p14:creationId xmlns:p14="http://schemas.microsoft.com/office/powerpoint/2010/main" val="3805305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9F387-897B-4FDD-BDFD-68874216E7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829DE79-87BA-4F35-88D6-76496B70E3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98DCBF-A9EF-4EC1-8CD2-B62C79034DF3}"/>
              </a:ext>
            </a:extLst>
          </p:cNvPr>
          <p:cNvSpPr>
            <a:spLocks noGrp="1"/>
          </p:cNvSpPr>
          <p:nvPr>
            <p:ph type="dt" sz="half" idx="10"/>
          </p:nvPr>
        </p:nvSpPr>
        <p:spPr/>
        <p:txBody>
          <a:bodyPr/>
          <a:lstStyle/>
          <a:p>
            <a:fld id="{FC454152-F860-434F-9A49-C989401E7CED}" type="datetimeFigureOut">
              <a:rPr lang="en-US" smtClean="0"/>
              <a:t>1/9/2025</a:t>
            </a:fld>
            <a:endParaRPr lang="en-US"/>
          </a:p>
        </p:txBody>
      </p:sp>
      <p:sp>
        <p:nvSpPr>
          <p:cNvPr id="5" name="Footer Placeholder 4">
            <a:extLst>
              <a:ext uri="{FF2B5EF4-FFF2-40B4-BE49-F238E27FC236}">
                <a16:creationId xmlns:a16="http://schemas.microsoft.com/office/drawing/2014/main" id="{A4ECC2D7-6BE0-4AC6-8120-E6A500E2C5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FA6DCB-90B3-4784-8798-7EC8AA92A554}"/>
              </a:ext>
            </a:extLst>
          </p:cNvPr>
          <p:cNvSpPr>
            <a:spLocks noGrp="1"/>
          </p:cNvSpPr>
          <p:nvPr>
            <p:ph type="sldNum" sz="quarter" idx="12"/>
          </p:nvPr>
        </p:nvSpPr>
        <p:spPr/>
        <p:txBody>
          <a:bodyPr/>
          <a:lstStyle/>
          <a:p>
            <a:fld id="{92B17946-856A-4D64-A8E4-590AA135245D}" type="slidenum">
              <a:rPr lang="en-US" smtClean="0"/>
              <a:t>‹#›</a:t>
            </a:fld>
            <a:endParaRPr lang="en-US"/>
          </a:p>
        </p:txBody>
      </p:sp>
    </p:spTree>
    <p:extLst>
      <p:ext uri="{BB962C8B-B14F-4D97-AF65-F5344CB8AC3E}">
        <p14:creationId xmlns:p14="http://schemas.microsoft.com/office/powerpoint/2010/main" val="3179498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D74A9-B05A-464B-A152-5DF331DFE0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1797B0-51FE-4E04-87B5-DB5978E814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9F6D9D-BE1B-421B-925C-C83B5BA402E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2D3F8F-0C91-42F7-B70E-44E13B3109B4}"/>
              </a:ext>
            </a:extLst>
          </p:cNvPr>
          <p:cNvSpPr>
            <a:spLocks noGrp="1"/>
          </p:cNvSpPr>
          <p:nvPr>
            <p:ph type="dt" sz="half" idx="10"/>
          </p:nvPr>
        </p:nvSpPr>
        <p:spPr/>
        <p:txBody>
          <a:bodyPr/>
          <a:lstStyle/>
          <a:p>
            <a:fld id="{FC454152-F860-434F-9A49-C989401E7CED}" type="datetimeFigureOut">
              <a:rPr lang="en-US" smtClean="0"/>
              <a:t>1/9/2025</a:t>
            </a:fld>
            <a:endParaRPr lang="en-US"/>
          </a:p>
        </p:txBody>
      </p:sp>
      <p:sp>
        <p:nvSpPr>
          <p:cNvPr id="6" name="Footer Placeholder 5">
            <a:extLst>
              <a:ext uri="{FF2B5EF4-FFF2-40B4-BE49-F238E27FC236}">
                <a16:creationId xmlns:a16="http://schemas.microsoft.com/office/drawing/2014/main" id="{C279E107-18BD-4EAA-B39F-1550ADEB15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45789A-011E-4A34-B220-1F21FC672ADF}"/>
              </a:ext>
            </a:extLst>
          </p:cNvPr>
          <p:cNvSpPr>
            <a:spLocks noGrp="1"/>
          </p:cNvSpPr>
          <p:nvPr>
            <p:ph type="sldNum" sz="quarter" idx="12"/>
          </p:nvPr>
        </p:nvSpPr>
        <p:spPr/>
        <p:txBody>
          <a:bodyPr/>
          <a:lstStyle/>
          <a:p>
            <a:fld id="{92B17946-856A-4D64-A8E4-590AA135245D}" type="slidenum">
              <a:rPr lang="en-US" smtClean="0"/>
              <a:t>‹#›</a:t>
            </a:fld>
            <a:endParaRPr lang="en-US"/>
          </a:p>
        </p:txBody>
      </p:sp>
    </p:spTree>
    <p:extLst>
      <p:ext uri="{BB962C8B-B14F-4D97-AF65-F5344CB8AC3E}">
        <p14:creationId xmlns:p14="http://schemas.microsoft.com/office/powerpoint/2010/main" val="12377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312D9-2197-45A1-96D1-DA1050A3F9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CFF4D1-B77F-4804-A6DD-433F8BEDD1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F9BAF9-84F5-49A5-BD1A-70CBD6D7F5E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FF163D-8BDA-4274-8C3D-B75F1562C0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F71EB5-49D2-40A3-BBEC-F007913F42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51DDCA-F850-4154-93D0-46EEC1CAEB7A}"/>
              </a:ext>
            </a:extLst>
          </p:cNvPr>
          <p:cNvSpPr>
            <a:spLocks noGrp="1"/>
          </p:cNvSpPr>
          <p:nvPr>
            <p:ph type="dt" sz="half" idx="10"/>
          </p:nvPr>
        </p:nvSpPr>
        <p:spPr/>
        <p:txBody>
          <a:bodyPr/>
          <a:lstStyle/>
          <a:p>
            <a:fld id="{FC454152-F860-434F-9A49-C989401E7CED}" type="datetimeFigureOut">
              <a:rPr lang="en-US" smtClean="0"/>
              <a:t>1/9/2025</a:t>
            </a:fld>
            <a:endParaRPr lang="en-US"/>
          </a:p>
        </p:txBody>
      </p:sp>
      <p:sp>
        <p:nvSpPr>
          <p:cNvPr id="8" name="Footer Placeholder 7">
            <a:extLst>
              <a:ext uri="{FF2B5EF4-FFF2-40B4-BE49-F238E27FC236}">
                <a16:creationId xmlns:a16="http://schemas.microsoft.com/office/drawing/2014/main" id="{142F6F4F-C2E2-47BE-B59F-1BE5C3EBCF9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784ABE-A80F-4414-A4A4-C2DFA9763291}"/>
              </a:ext>
            </a:extLst>
          </p:cNvPr>
          <p:cNvSpPr>
            <a:spLocks noGrp="1"/>
          </p:cNvSpPr>
          <p:nvPr>
            <p:ph type="sldNum" sz="quarter" idx="12"/>
          </p:nvPr>
        </p:nvSpPr>
        <p:spPr/>
        <p:txBody>
          <a:bodyPr/>
          <a:lstStyle/>
          <a:p>
            <a:fld id="{92B17946-856A-4D64-A8E4-590AA135245D}" type="slidenum">
              <a:rPr lang="en-US" smtClean="0"/>
              <a:t>‹#›</a:t>
            </a:fld>
            <a:endParaRPr lang="en-US"/>
          </a:p>
        </p:txBody>
      </p:sp>
    </p:spTree>
    <p:extLst>
      <p:ext uri="{BB962C8B-B14F-4D97-AF65-F5344CB8AC3E}">
        <p14:creationId xmlns:p14="http://schemas.microsoft.com/office/powerpoint/2010/main" val="2027210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5FF66-66B4-48F1-B9BF-91AF7EC644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7CD921-25EC-4419-B3CC-CD9FCF7B25A1}"/>
              </a:ext>
            </a:extLst>
          </p:cNvPr>
          <p:cNvSpPr>
            <a:spLocks noGrp="1"/>
          </p:cNvSpPr>
          <p:nvPr>
            <p:ph type="dt" sz="half" idx="10"/>
          </p:nvPr>
        </p:nvSpPr>
        <p:spPr/>
        <p:txBody>
          <a:bodyPr/>
          <a:lstStyle/>
          <a:p>
            <a:fld id="{FC454152-F860-434F-9A49-C989401E7CED}" type="datetimeFigureOut">
              <a:rPr lang="en-US" smtClean="0"/>
              <a:t>1/9/2025</a:t>
            </a:fld>
            <a:endParaRPr lang="en-US"/>
          </a:p>
        </p:txBody>
      </p:sp>
      <p:sp>
        <p:nvSpPr>
          <p:cNvPr id="4" name="Footer Placeholder 3">
            <a:extLst>
              <a:ext uri="{FF2B5EF4-FFF2-40B4-BE49-F238E27FC236}">
                <a16:creationId xmlns:a16="http://schemas.microsoft.com/office/drawing/2014/main" id="{F1FD0B2B-7FC1-4EC0-83EE-8CADD1AC3B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4C59B1-F8A9-4221-A3BB-1304C1A11FAD}"/>
              </a:ext>
            </a:extLst>
          </p:cNvPr>
          <p:cNvSpPr>
            <a:spLocks noGrp="1"/>
          </p:cNvSpPr>
          <p:nvPr>
            <p:ph type="sldNum" sz="quarter" idx="12"/>
          </p:nvPr>
        </p:nvSpPr>
        <p:spPr/>
        <p:txBody>
          <a:bodyPr/>
          <a:lstStyle/>
          <a:p>
            <a:fld id="{92B17946-856A-4D64-A8E4-590AA135245D}" type="slidenum">
              <a:rPr lang="en-US" smtClean="0"/>
              <a:t>‹#›</a:t>
            </a:fld>
            <a:endParaRPr lang="en-US"/>
          </a:p>
        </p:txBody>
      </p:sp>
    </p:spTree>
    <p:extLst>
      <p:ext uri="{BB962C8B-B14F-4D97-AF65-F5344CB8AC3E}">
        <p14:creationId xmlns:p14="http://schemas.microsoft.com/office/powerpoint/2010/main" val="380614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C08E4E-0241-4D77-BF17-0A8D47BA1F4D}"/>
              </a:ext>
            </a:extLst>
          </p:cNvPr>
          <p:cNvSpPr>
            <a:spLocks noGrp="1"/>
          </p:cNvSpPr>
          <p:nvPr>
            <p:ph type="dt" sz="half" idx="10"/>
          </p:nvPr>
        </p:nvSpPr>
        <p:spPr/>
        <p:txBody>
          <a:bodyPr/>
          <a:lstStyle/>
          <a:p>
            <a:fld id="{FC454152-F860-434F-9A49-C989401E7CED}" type="datetimeFigureOut">
              <a:rPr lang="en-US" smtClean="0"/>
              <a:t>1/9/2025</a:t>
            </a:fld>
            <a:endParaRPr lang="en-US"/>
          </a:p>
        </p:txBody>
      </p:sp>
      <p:sp>
        <p:nvSpPr>
          <p:cNvPr id="3" name="Footer Placeholder 2">
            <a:extLst>
              <a:ext uri="{FF2B5EF4-FFF2-40B4-BE49-F238E27FC236}">
                <a16:creationId xmlns:a16="http://schemas.microsoft.com/office/drawing/2014/main" id="{3DFDBD53-228F-4E2E-A58B-D16FB63CF3F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F4FC2B2-AFBB-4403-AAB7-3B1DEC38D4C9}"/>
              </a:ext>
            </a:extLst>
          </p:cNvPr>
          <p:cNvSpPr>
            <a:spLocks noGrp="1"/>
          </p:cNvSpPr>
          <p:nvPr>
            <p:ph type="sldNum" sz="quarter" idx="12"/>
          </p:nvPr>
        </p:nvSpPr>
        <p:spPr/>
        <p:txBody>
          <a:bodyPr/>
          <a:lstStyle/>
          <a:p>
            <a:fld id="{92B17946-856A-4D64-A8E4-590AA135245D}" type="slidenum">
              <a:rPr lang="en-US" smtClean="0"/>
              <a:t>‹#›</a:t>
            </a:fld>
            <a:endParaRPr lang="en-US"/>
          </a:p>
        </p:txBody>
      </p:sp>
    </p:spTree>
    <p:extLst>
      <p:ext uri="{BB962C8B-B14F-4D97-AF65-F5344CB8AC3E}">
        <p14:creationId xmlns:p14="http://schemas.microsoft.com/office/powerpoint/2010/main" val="4140866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0E7C4-4A51-4ACA-A0D7-B2688E9ABF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1639BCD-AA05-4CA3-8F0A-058850B250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312E52-9F0E-4940-9C31-3CE641843F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8544DE-FBA3-4603-8A17-ABA81C10880C}"/>
              </a:ext>
            </a:extLst>
          </p:cNvPr>
          <p:cNvSpPr>
            <a:spLocks noGrp="1"/>
          </p:cNvSpPr>
          <p:nvPr>
            <p:ph type="dt" sz="half" idx="10"/>
          </p:nvPr>
        </p:nvSpPr>
        <p:spPr/>
        <p:txBody>
          <a:bodyPr/>
          <a:lstStyle/>
          <a:p>
            <a:fld id="{FC454152-F860-434F-9A49-C989401E7CED}" type="datetimeFigureOut">
              <a:rPr lang="en-US" smtClean="0"/>
              <a:t>1/9/2025</a:t>
            </a:fld>
            <a:endParaRPr lang="en-US"/>
          </a:p>
        </p:txBody>
      </p:sp>
      <p:sp>
        <p:nvSpPr>
          <p:cNvPr id="6" name="Footer Placeholder 5">
            <a:extLst>
              <a:ext uri="{FF2B5EF4-FFF2-40B4-BE49-F238E27FC236}">
                <a16:creationId xmlns:a16="http://schemas.microsoft.com/office/drawing/2014/main" id="{4394E391-16AE-49B2-8CC0-98C792252A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CBD275-0B2B-4D68-A29F-55427C6C0163}"/>
              </a:ext>
            </a:extLst>
          </p:cNvPr>
          <p:cNvSpPr>
            <a:spLocks noGrp="1"/>
          </p:cNvSpPr>
          <p:nvPr>
            <p:ph type="sldNum" sz="quarter" idx="12"/>
          </p:nvPr>
        </p:nvSpPr>
        <p:spPr/>
        <p:txBody>
          <a:bodyPr/>
          <a:lstStyle/>
          <a:p>
            <a:fld id="{92B17946-856A-4D64-A8E4-590AA135245D}" type="slidenum">
              <a:rPr lang="en-US" smtClean="0"/>
              <a:t>‹#›</a:t>
            </a:fld>
            <a:endParaRPr lang="en-US"/>
          </a:p>
        </p:txBody>
      </p:sp>
    </p:spTree>
    <p:extLst>
      <p:ext uri="{BB962C8B-B14F-4D97-AF65-F5344CB8AC3E}">
        <p14:creationId xmlns:p14="http://schemas.microsoft.com/office/powerpoint/2010/main" val="1445922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4C0B1-B9D3-417A-9BD9-A30DD6DC75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1D523A0-4C7A-4F1A-9030-CDA4D79C6C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A4B405-52D8-42BB-8C3D-6FD61999AF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0EA629-ED0F-409D-8CD9-32A33A1EFA91}"/>
              </a:ext>
            </a:extLst>
          </p:cNvPr>
          <p:cNvSpPr>
            <a:spLocks noGrp="1"/>
          </p:cNvSpPr>
          <p:nvPr>
            <p:ph type="dt" sz="half" idx="10"/>
          </p:nvPr>
        </p:nvSpPr>
        <p:spPr/>
        <p:txBody>
          <a:bodyPr/>
          <a:lstStyle/>
          <a:p>
            <a:fld id="{FC454152-F860-434F-9A49-C989401E7CED}" type="datetimeFigureOut">
              <a:rPr lang="en-US" smtClean="0"/>
              <a:t>1/9/2025</a:t>
            </a:fld>
            <a:endParaRPr lang="en-US"/>
          </a:p>
        </p:txBody>
      </p:sp>
      <p:sp>
        <p:nvSpPr>
          <p:cNvPr id="6" name="Footer Placeholder 5">
            <a:extLst>
              <a:ext uri="{FF2B5EF4-FFF2-40B4-BE49-F238E27FC236}">
                <a16:creationId xmlns:a16="http://schemas.microsoft.com/office/drawing/2014/main" id="{1522E1FE-B3F7-44F8-B7E9-042EC4014E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D216C2-E3A9-4673-A78C-C10F4B2B7B50}"/>
              </a:ext>
            </a:extLst>
          </p:cNvPr>
          <p:cNvSpPr>
            <a:spLocks noGrp="1"/>
          </p:cNvSpPr>
          <p:nvPr>
            <p:ph type="sldNum" sz="quarter" idx="12"/>
          </p:nvPr>
        </p:nvSpPr>
        <p:spPr/>
        <p:txBody>
          <a:bodyPr/>
          <a:lstStyle/>
          <a:p>
            <a:fld id="{92B17946-856A-4D64-A8E4-590AA135245D}" type="slidenum">
              <a:rPr lang="en-US" smtClean="0"/>
              <a:t>‹#›</a:t>
            </a:fld>
            <a:endParaRPr lang="en-US"/>
          </a:p>
        </p:txBody>
      </p:sp>
    </p:spTree>
    <p:extLst>
      <p:ext uri="{BB962C8B-B14F-4D97-AF65-F5344CB8AC3E}">
        <p14:creationId xmlns:p14="http://schemas.microsoft.com/office/powerpoint/2010/main" val="1954599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03EBF4-FDDD-46F7-A7F8-D79CF6216F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03B6D6-D798-448D-885F-CEDA4788B6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23C8FA-D17B-4D78-B94B-B54529306B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454152-F860-434F-9A49-C989401E7CED}" type="datetimeFigureOut">
              <a:rPr lang="en-US" smtClean="0"/>
              <a:t>1/9/2025</a:t>
            </a:fld>
            <a:endParaRPr lang="en-US"/>
          </a:p>
        </p:txBody>
      </p:sp>
      <p:sp>
        <p:nvSpPr>
          <p:cNvPr id="5" name="Footer Placeholder 4">
            <a:extLst>
              <a:ext uri="{FF2B5EF4-FFF2-40B4-BE49-F238E27FC236}">
                <a16:creationId xmlns:a16="http://schemas.microsoft.com/office/drawing/2014/main" id="{3D9B9BE5-62F4-4663-911A-3866C18FD1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EB1420-9700-4DCD-950B-F5759CA7B6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B17946-856A-4D64-A8E4-590AA135245D}" type="slidenum">
              <a:rPr lang="en-US" smtClean="0"/>
              <a:t>‹#›</a:t>
            </a:fld>
            <a:endParaRPr lang="en-US"/>
          </a:p>
        </p:txBody>
      </p:sp>
    </p:spTree>
    <p:extLst>
      <p:ext uri="{BB962C8B-B14F-4D97-AF65-F5344CB8AC3E}">
        <p14:creationId xmlns:p14="http://schemas.microsoft.com/office/powerpoint/2010/main" val="5777227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kennethackerman.com/" TargetMode="External"/><Relationship Id="rId2" Type="http://schemas.openxmlformats.org/officeDocument/2006/relationships/hyperlink" Target="mailto:kackerman@ofwlaw.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10.jpg"/><Relationship Id="rId5" Type="http://schemas.openxmlformats.org/officeDocument/2006/relationships/image" Target="../media/image4.jp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B07E3-D46B-4036-9743-19A3B0191027}"/>
              </a:ext>
            </a:extLst>
          </p:cNvPr>
          <p:cNvSpPr>
            <a:spLocks noGrp="1"/>
          </p:cNvSpPr>
          <p:nvPr>
            <p:ph type="ctrTitle"/>
          </p:nvPr>
        </p:nvSpPr>
        <p:spPr>
          <a:xfrm>
            <a:off x="1524000" y="1122363"/>
            <a:ext cx="9144000" cy="1746343"/>
          </a:xfrm>
        </p:spPr>
        <p:txBody>
          <a:bodyPr>
            <a:normAutofit fontScale="90000"/>
          </a:bodyPr>
          <a:lstStyle/>
          <a:p>
            <a:r>
              <a:rPr lang="en-US" sz="6700" b="1" u="sng" dirty="0">
                <a:solidFill>
                  <a:srgbClr val="FF0000"/>
                </a:solidFill>
              </a:rPr>
              <a:t>HIGH OCTANE GRAMMAR:</a:t>
            </a:r>
            <a:br>
              <a:rPr lang="en-US" b="1" u="sng" dirty="0">
                <a:solidFill>
                  <a:srgbClr val="FF0000"/>
                </a:solidFill>
              </a:rPr>
            </a:br>
            <a:r>
              <a:rPr lang="en-US" sz="4000" b="1" i="1" u="sng" dirty="0">
                <a:solidFill>
                  <a:srgbClr val="FF0000"/>
                </a:solidFill>
              </a:rPr>
              <a:t>Verbs, sentences, clarity, space, and humanity, </a:t>
            </a:r>
            <a:br>
              <a:rPr lang="en-US" sz="4000" b="1" i="1" u="sng" dirty="0">
                <a:solidFill>
                  <a:srgbClr val="FF0000"/>
                </a:solidFill>
              </a:rPr>
            </a:br>
            <a:r>
              <a:rPr lang="en-US" sz="4000" b="1" i="1" u="sng" dirty="0">
                <a:solidFill>
                  <a:srgbClr val="FF0000"/>
                </a:solidFill>
              </a:rPr>
              <a:t>to make your writing sing.</a:t>
            </a:r>
            <a:endParaRPr lang="en-US" sz="4000" b="1" u="sng" dirty="0">
              <a:solidFill>
                <a:srgbClr val="FF0000"/>
              </a:solidFill>
            </a:endParaRPr>
          </a:p>
        </p:txBody>
      </p:sp>
      <p:sp>
        <p:nvSpPr>
          <p:cNvPr id="3" name="Subtitle 2">
            <a:extLst>
              <a:ext uri="{FF2B5EF4-FFF2-40B4-BE49-F238E27FC236}">
                <a16:creationId xmlns:a16="http://schemas.microsoft.com/office/drawing/2014/main" id="{6FBC6D92-F184-494F-B63C-D38F9BBA43AC}"/>
              </a:ext>
            </a:extLst>
          </p:cNvPr>
          <p:cNvSpPr>
            <a:spLocks noGrp="1"/>
          </p:cNvSpPr>
          <p:nvPr>
            <p:ph type="subTitle" idx="1"/>
          </p:nvPr>
        </p:nvSpPr>
        <p:spPr>
          <a:xfrm>
            <a:off x="1524000" y="3541058"/>
            <a:ext cx="9144000" cy="2116791"/>
          </a:xfrm>
        </p:spPr>
        <p:txBody>
          <a:bodyPr>
            <a:normAutofit fontScale="40000" lnSpcReduction="20000"/>
          </a:bodyPr>
          <a:lstStyle/>
          <a:p>
            <a:pPr>
              <a:spcBef>
                <a:spcPts val="0"/>
              </a:spcBef>
            </a:pPr>
            <a:r>
              <a:rPr lang="en-US" sz="4300" dirty="0"/>
              <a:t>The Writers Center</a:t>
            </a:r>
          </a:p>
          <a:p>
            <a:pPr>
              <a:spcBef>
                <a:spcPts val="0"/>
              </a:spcBef>
            </a:pPr>
            <a:r>
              <a:rPr lang="en-US" sz="4300" dirty="0"/>
              <a:t>October 16, 2024</a:t>
            </a:r>
          </a:p>
          <a:p>
            <a:pPr algn="l">
              <a:spcBef>
                <a:spcPts val="0"/>
              </a:spcBef>
            </a:pPr>
            <a:endParaRPr lang="en-US" sz="4300" dirty="0"/>
          </a:p>
          <a:p>
            <a:pPr algn="l">
              <a:spcBef>
                <a:spcPts val="0"/>
              </a:spcBef>
            </a:pPr>
            <a:endParaRPr lang="en-US" sz="4300" dirty="0"/>
          </a:p>
          <a:p>
            <a:pPr algn="l">
              <a:spcBef>
                <a:spcPts val="0"/>
              </a:spcBef>
            </a:pPr>
            <a:endParaRPr lang="en-US" sz="4300" dirty="0"/>
          </a:p>
          <a:p>
            <a:pPr algn="l">
              <a:spcBef>
                <a:spcPts val="0"/>
              </a:spcBef>
            </a:pPr>
            <a:endParaRPr lang="en-US" sz="4300" dirty="0"/>
          </a:p>
          <a:p>
            <a:pPr algn="l">
              <a:spcBef>
                <a:spcPts val="0"/>
              </a:spcBef>
            </a:pPr>
            <a:r>
              <a:rPr lang="en-US" sz="4300" dirty="0"/>
              <a:t>Kenneth D. Ackerman</a:t>
            </a:r>
          </a:p>
          <a:p>
            <a:pPr algn="l">
              <a:spcBef>
                <a:spcPts val="0"/>
              </a:spcBef>
            </a:pPr>
            <a:r>
              <a:rPr lang="en-US" sz="4300" dirty="0"/>
              <a:t>(202) 518-6379</a:t>
            </a:r>
          </a:p>
          <a:p>
            <a:pPr algn="l">
              <a:spcBef>
                <a:spcPts val="0"/>
              </a:spcBef>
            </a:pPr>
            <a:r>
              <a:rPr lang="en-US" sz="4300" u="sng" dirty="0">
                <a:hlinkClick r:id="rId2"/>
              </a:rPr>
              <a:t>kackerman@ofwlaw.com</a:t>
            </a:r>
            <a:endParaRPr lang="en-US" sz="4300" u="sng" dirty="0"/>
          </a:p>
          <a:p>
            <a:pPr algn="l">
              <a:spcBef>
                <a:spcPts val="0"/>
              </a:spcBef>
            </a:pPr>
            <a:r>
              <a:rPr lang="en-US" sz="4300" u="sng" dirty="0">
                <a:hlinkClick r:id="rId3"/>
              </a:rPr>
              <a:t>www.KennethAckerman.com</a:t>
            </a:r>
            <a:endParaRPr lang="en-US" sz="4300" u="sng" dirty="0"/>
          </a:p>
          <a:p>
            <a:pPr algn="l">
              <a:spcBef>
                <a:spcPts val="0"/>
              </a:spcBef>
            </a:pPr>
            <a:endParaRPr lang="en-US" sz="4300" dirty="0"/>
          </a:p>
          <a:p>
            <a:endParaRPr lang="en-US" dirty="0"/>
          </a:p>
        </p:txBody>
      </p:sp>
    </p:spTree>
    <p:extLst>
      <p:ext uri="{BB962C8B-B14F-4D97-AF65-F5344CB8AC3E}">
        <p14:creationId xmlns:p14="http://schemas.microsoft.com/office/powerpoint/2010/main" val="2541744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2BB4D-28AE-4DBC-9657-DDAD94174104}"/>
              </a:ext>
            </a:extLst>
          </p:cNvPr>
          <p:cNvSpPr>
            <a:spLocks noGrp="1"/>
          </p:cNvSpPr>
          <p:nvPr>
            <p:ph type="title"/>
          </p:nvPr>
        </p:nvSpPr>
        <p:spPr/>
        <p:txBody>
          <a:bodyPr/>
          <a:lstStyle/>
          <a:p>
            <a:endParaRPr lang="en-US" dirty="0"/>
          </a:p>
        </p:txBody>
      </p:sp>
      <p:pic>
        <p:nvPicPr>
          <p:cNvPr id="5" name="Content Placeholder 4" descr="A picture containing text&#10;&#10;Description automatically generated">
            <a:extLst>
              <a:ext uri="{FF2B5EF4-FFF2-40B4-BE49-F238E27FC236}">
                <a16:creationId xmlns:a16="http://schemas.microsoft.com/office/drawing/2014/main" id="{AB5513B7-CC94-4A30-B309-D78FE73953C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6978" y="1871422"/>
            <a:ext cx="11918044" cy="4504588"/>
          </a:xfrm>
        </p:spPr>
      </p:pic>
    </p:spTree>
    <p:extLst>
      <p:ext uri="{BB962C8B-B14F-4D97-AF65-F5344CB8AC3E}">
        <p14:creationId xmlns:p14="http://schemas.microsoft.com/office/powerpoint/2010/main" val="9913527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FE893-BAE4-4181-A1FA-9213FEAB40A9}"/>
              </a:ext>
            </a:extLst>
          </p:cNvPr>
          <p:cNvSpPr>
            <a:spLocks noGrp="1"/>
          </p:cNvSpPr>
          <p:nvPr>
            <p:ph type="title"/>
          </p:nvPr>
        </p:nvSpPr>
        <p:spPr>
          <a:xfrm>
            <a:off x="838200" y="116647"/>
            <a:ext cx="10515600" cy="1325563"/>
          </a:xfrm>
        </p:spPr>
        <p:txBody>
          <a:bodyPr/>
          <a:lstStyle/>
          <a:p>
            <a:r>
              <a:rPr lang="en-US" dirty="0"/>
              <a:t>When can you violate all these rules?</a:t>
            </a:r>
          </a:p>
        </p:txBody>
      </p:sp>
      <p:sp>
        <p:nvSpPr>
          <p:cNvPr id="3" name="Content Placeholder 2">
            <a:extLst>
              <a:ext uri="{FF2B5EF4-FFF2-40B4-BE49-F238E27FC236}">
                <a16:creationId xmlns:a16="http://schemas.microsoft.com/office/drawing/2014/main" id="{71EAEE4C-6D33-410A-BB49-35E72FC13D54}"/>
              </a:ext>
            </a:extLst>
          </p:cNvPr>
          <p:cNvSpPr>
            <a:spLocks noGrp="1"/>
          </p:cNvSpPr>
          <p:nvPr>
            <p:ph idx="1"/>
          </p:nvPr>
        </p:nvSpPr>
        <p:spPr/>
        <p:txBody>
          <a:bodyPr/>
          <a:lstStyle/>
          <a:p>
            <a:r>
              <a:rPr lang="en-US" dirty="0"/>
              <a:t>Never by accident- </a:t>
            </a:r>
          </a:p>
          <a:p>
            <a:pPr lvl="1"/>
            <a:r>
              <a:rPr lang="en-US" dirty="0"/>
              <a:t>It punctures the flow of the writing;</a:t>
            </a:r>
          </a:p>
          <a:p>
            <a:pPr lvl="2"/>
            <a:r>
              <a:rPr lang="en-US" dirty="0"/>
              <a:t>Readers can sense something wrong;</a:t>
            </a:r>
          </a:p>
          <a:p>
            <a:pPr lvl="1"/>
            <a:r>
              <a:rPr lang="en-US" dirty="0"/>
              <a:t>And if they spot the specific error, you look sloppy.</a:t>
            </a:r>
          </a:p>
          <a:p>
            <a:pPr lvl="2"/>
            <a:endParaRPr lang="en-US" dirty="0"/>
          </a:p>
          <a:p>
            <a:r>
              <a:rPr lang="en-US" dirty="0"/>
              <a:t>But yes if-</a:t>
            </a:r>
          </a:p>
          <a:p>
            <a:pPr lvl="1"/>
            <a:r>
              <a:rPr lang="en-US" dirty="0"/>
              <a:t>It’s to make a point;</a:t>
            </a:r>
          </a:p>
          <a:p>
            <a:pPr lvl="1"/>
            <a:r>
              <a:rPr lang="en-US" dirty="0"/>
              <a:t>And you make it obvious that it’s deliberate –</a:t>
            </a:r>
          </a:p>
          <a:p>
            <a:pPr lvl="2"/>
            <a:r>
              <a:rPr lang="en-US" dirty="0"/>
              <a:t>So we’re all in on the joke.</a:t>
            </a:r>
          </a:p>
        </p:txBody>
      </p:sp>
    </p:spTree>
    <p:extLst>
      <p:ext uri="{BB962C8B-B14F-4D97-AF65-F5344CB8AC3E}">
        <p14:creationId xmlns:p14="http://schemas.microsoft.com/office/powerpoint/2010/main" val="13307163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0C124-9293-42BA-882B-4EAF9F75AB49}"/>
              </a:ext>
            </a:extLst>
          </p:cNvPr>
          <p:cNvSpPr>
            <a:spLocks noGrp="1"/>
          </p:cNvSpPr>
          <p:nvPr>
            <p:ph type="title"/>
          </p:nvPr>
        </p:nvSpPr>
        <p:spPr>
          <a:xfrm>
            <a:off x="676835" y="275478"/>
            <a:ext cx="10515600" cy="1105087"/>
          </a:xfrm>
        </p:spPr>
        <p:txBody>
          <a:bodyPr>
            <a:normAutofit fontScale="90000"/>
          </a:bodyPr>
          <a:lstStyle/>
          <a:p>
            <a:r>
              <a:rPr lang="en-US" b="1" i="1" dirty="0">
                <a:solidFill>
                  <a:srgbClr val="FF0000"/>
                </a:solidFill>
              </a:rPr>
              <a:t>Sentences, Paragraphs, Transitions</a:t>
            </a:r>
            <a:br>
              <a:rPr lang="en-US" b="1" i="1" dirty="0">
                <a:solidFill>
                  <a:srgbClr val="FF0000"/>
                </a:solidFill>
              </a:rPr>
            </a:br>
            <a:r>
              <a:rPr lang="en-US" b="1" i="1" dirty="0">
                <a:solidFill>
                  <a:srgbClr val="FF0000"/>
                </a:solidFill>
              </a:rPr>
              <a:t>	</a:t>
            </a:r>
            <a:r>
              <a:rPr lang="en-US" sz="4000" b="1" i="1" dirty="0">
                <a:solidFill>
                  <a:srgbClr val="FF0000"/>
                </a:solidFill>
              </a:rPr>
              <a:t>All about pacing, readability.</a:t>
            </a:r>
            <a:br>
              <a:rPr lang="en-US" b="1" i="1" dirty="0">
                <a:solidFill>
                  <a:srgbClr val="FF0000"/>
                </a:solidFill>
              </a:rPr>
            </a:br>
            <a:r>
              <a:rPr lang="en-US" b="1" i="1" dirty="0">
                <a:solidFill>
                  <a:srgbClr val="FF0000"/>
                </a:solidFill>
              </a:rPr>
              <a:t>	</a:t>
            </a:r>
            <a:endParaRPr lang="en-US" dirty="0"/>
          </a:p>
        </p:txBody>
      </p:sp>
      <p:sp>
        <p:nvSpPr>
          <p:cNvPr id="3" name="Content Placeholder 2">
            <a:extLst>
              <a:ext uri="{FF2B5EF4-FFF2-40B4-BE49-F238E27FC236}">
                <a16:creationId xmlns:a16="http://schemas.microsoft.com/office/drawing/2014/main" id="{A07BE4F3-05B5-4DDF-AA29-75BB7609DA07}"/>
              </a:ext>
            </a:extLst>
          </p:cNvPr>
          <p:cNvSpPr>
            <a:spLocks noGrp="1"/>
          </p:cNvSpPr>
          <p:nvPr>
            <p:ph idx="1"/>
          </p:nvPr>
        </p:nvSpPr>
        <p:spPr>
          <a:xfrm>
            <a:off x="838200" y="1613647"/>
            <a:ext cx="10515600" cy="4879227"/>
          </a:xfrm>
        </p:spPr>
        <p:txBody>
          <a:bodyPr>
            <a:normAutofit/>
          </a:bodyPr>
          <a:lstStyle/>
          <a:p>
            <a:pPr marL="0">
              <a:spcBef>
                <a:spcPts val="0"/>
              </a:spcBef>
            </a:pPr>
            <a:r>
              <a:rPr lang="en-US" dirty="0"/>
              <a:t>Sentences set the rhythm.    Short </a:t>
            </a:r>
            <a:r>
              <a:rPr lang="en-US" dirty="0" err="1"/>
              <a:t>short</a:t>
            </a:r>
            <a:r>
              <a:rPr lang="en-US" dirty="0"/>
              <a:t> long compound simple long.</a:t>
            </a:r>
          </a:p>
          <a:p>
            <a:pPr marL="0">
              <a:spcBef>
                <a:spcPts val="0"/>
              </a:spcBef>
            </a:pPr>
            <a:endParaRPr lang="en-US" dirty="0"/>
          </a:p>
          <a:p>
            <a:pPr marL="0">
              <a:spcBef>
                <a:spcPts val="0"/>
              </a:spcBef>
            </a:pPr>
            <a:r>
              <a:rPr lang="en-US" dirty="0"/>
              <a:t>Basic unit of thought: </a:t>
            </a:r>
          </a:p>
          <a:p>
            <a:pPr marL="0">
              <a:spcBef>
                <a:spcPts val="0"/>
              </a:spcBef>
            </a:pPr>
            <a:endParaRPr lang="en-US" dirty="0"/>
          </a:p>
          <a:p>
            <a:pPr marL="914400" lvl="2">
              <a:spcBef>
                <a:spcPts val="0"/>
              </a:spcBef>
            </a:pPr>
            <a:r>
              <a:rPr lang="en-US" sz="2400" dirty="0"/>
              <a:t>Subject, predicate, object, modifiers.  </a:t>
            </a:r>
          </a:p>
          <a:p>
            <a:pPr marL="914400" lvl="2">
              <a:spcBef>
                <a:spcPts val="0"/>
              </a:spcBef>
            </a:pPr>
            <a:endParaRPr lang="en-US" sz="2400" dirty="0"/>
          </a:p>
          <a:p>
            <a:pPr marL="914400" lvl="2">
              <a:spcBef>
                <a:spcPts val="0"/>
              </a:spcBef>
            </a:pPr>
            <a:r>
              <a:rPr lang="en-US" sz="2400" dirty="0"/>
              <a:t>Clauses: Independent; dependent (“even though”).</a:t>
            </a:r>
          </a:p>
          <a:p>
            <a:pPr marL="1371600" lvl="3">
              <a:spcBef>
                <a:spcPts val="0"/>
              </a:spcBef>
            </a:pPr>
            <a:r>
              <a:rPr lang="en-US" sz="2400" dirty="0"/>
              <a:t>John walked the dog even though it was raining.  John walked the dog; it was raining.</a:t>
            </a:r>
          </a:p>
          <a:p>
            <a:pPr marL="1371600" lvl="3">
              <a:spcBef>
                <a:spcPts val="0"/>
              </a:spcBef>
            </a:pPr>
            <a:endParaRPr lang="en-US" dirty="0"/>
          </a:p>
          <a:p>
            <a:pPr marL="1371600" lvl="3">
              <a:spcBef>
                <a:spcPts val="0"/>
              </a:spcBef>
            </a:pPr>
            <a:endParaRPr lang="en-US" dirty="0"/>
          </a:p>
          <a:p>
            <a:pPr marL="1371600" lvl="3">
              <a:spcBef>
                <a:spcPts val="0"/>
              </a:spcBef>
            </a:pPr>
            <a:endParaRPr lang="en-US" dirty="0"/>
          </a:p>
        </p:txBody>
      </p:sp>
    </p:spTree>
    <p:extLst>
      <p:ext uri="{BB962C8B-B14F-4D97-AF65-F5344CB8AC3E}">
        <p14:creationId xmlns:p14="http://schemas.microsoft.com/office/powerpoint/2010/main" val="42539779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725AD-76C1-0937-409C-A7F453EDB19D}"/>
              </a:ext>
            </a:extLst>
          </p:cNvPr>
          <p:cNvSpPr>
            <a:spLocks noGrp="1"/>
          </p:cNvSpPr>
          <p:nvPr>
            <p:ph type="title"/>
          </p:nvPr>
        </p:nvSpPr>
        <p:spPr>
          <a:xfrm>
            <a:off x="838200" y="365125"/>
            <a:ext cx="10515600" cy="1061339"/>
          </a:xfrm>
        </p:spPr>
        <p:txBody>
          <a:bodyPr/>
          <a:lstStyle/>
          <a:p>
            <a:r>
              <a:rPr lang="en-US" i="1" dirty="0">
                <a:solidFill>
                  <a:srgbClr val="FF0000"/>
                </a:solidFill>
              </a:rPr>
              <a:t>Long versus Run-On</a:t>
            </a:r>
          </a:p>
        </p:txBody>
      </p:sp>
      <p:sp>
        <p:nvSpPr>
          <p:cNvPr id="3" name="Content Placeholder 2">
            <a:extLst>
              <a:ext uri="{FF2B5EF4-FFF2-40B4-BE49-F238E27FC236}">
                <a16:creationId xmlns:a16="http://schemas.microsoft.com/office/drawing/2014/main" id="{4229FDEF-88FC-88C3-2F96-D9923039297F}"/>
              </a:ext>
            </a:extLst>
          </p:cNvPr>
          <p:cNvSpPr>
            <a:spLocks noGrp="1"/>
          </p:cNvSpPr>
          <p:nvPr>
            <p:ph idx="1"/>
          </p:nvPr>
        </p:nvSpPr>
        <p:spPr>
          <a:xfrm>
            <a:off x="838200" y="1645920"/>
            <a:ext cx="10515600" cy="4531043"/>
          </a:xfrm>
        </p:spPr>
        <p:txBody>
          <a:bodyPr/>
          <a:lstStyle/>
          <a:p>
            <a:pPr marL="457200" lvl="1">
              <a:spcBef>
                <a:spcPts val="0"/>
              </a:spcBef>
            </a:pPr>
            <a:r>
              <a:rPr lang="en-US" sz="2800" dirty="0"/>
              <a:t>Run-on sentence: two independent clauses, improperly connected:  </a:t>
            </a:r>
          </a:p>
          <a:p>
            <a:pPr marL="457200" lvl="1">
              <a:spcBef>
                <a:spcPts val="0"/>
              </a:spcBef>
            </a:pPr>
            <a:endParaRPr lang="en-US" dirty="0"/>
          </a:p>
          <a:p>
            <a:pPr marL="1371600" lvl="3">
              <a:spcBef>
                <a:spcPts val="0"/>
              </a:spcBef>
            </a:pPr>
            <a:r>
              <a:rPr lang="en-US" sz="2400" dirty="0"/>
              <a:t>The rain came down as John walked the dog he was thinking of putting the dog to bed.</a:t>
            </a:r>
          </a:p>
          <a:p>
            <a:pPr marL="1371600" lvl="3">
              <a:spcBef>
                <a:spcPts val="0"/>
              </a:spcBef>
            </a:pPr>
            <a:endParaRPr lang="en-US" sz="2400" dirty="0"/>
          </a:p>
          <a:p>
            <a:pPr marL="1371600" lvl="3">
              <a:spcBef>
                <a:spcPts val="0"/>
              </a:spcBef>
            </a:pPr>
            <a:r>
              <a:rPr lang="en-US" sz="2400" dirty="0"/>
              <a:t>The rain came down as John walked the dog</a:t>
            </a:r>
            <a:r>
              <a:rPr lang="en-US" sz="2400" dirty="0">
                <a:highlight>
                  <a:srgbClr val="FFFF00"/>
                </a:highlight>
              </a:rPr>
              <a:t>.  H</a:t>
            </a:r>
            <a:r>
              <a:rPr lang="en-US" sz="2400" dirty="0"/>
              <a:t>e was thinking of putting the dog to bed.</a:t>
            </a:r>
          </a:p>
          <a:p>
            <a:pPr marL="1371600" lvl="3">
              <a:spcBef>
                <a:spcPts val="0"/>
              </a:spcBef>
            </a:pPr>
            <a:endParaRPr lang="en-US" sz="2400" dirty="0"/>
          </a:p>
          <a:p>
            <a:pPr marL="1371600" lvl="3">
              <a:spcBef>
                <a:spcPts val="0"/>
              </a:spcBef>
            </a:pPr>
            <a:r>
              <a:rPr lang="en-US" sz="2400" dirty="0"/>
              <a:t>The rain came down as John walked the dog </a:t>
            </a:r>
            <a:r>
              <a:rPr lang="en-US" sz="2400" dirty="0">
                <a:highlight>
                  <a:srgbClr val="FFFF00"/>
                </a:highlight>
              </a:rPr>
              <a:t>that </a:t>
            </a:r>
            <a:r>
              <a:rPr lang="en-US" sz="2400" dirty="0"/>
              <a:t>he was thinking of putting </a:t>
            </a:r>
            <a:r>
              <a:rPr lang="en-US" sz="2400" strike="sngStrike" dirty="0">
                <a:highlight>
                  <a:srgbClr val="FFFF00"/>
                </a:highlight>
              </a:rPr>
              <a:t>the dog </a:t>
            </a:r>
            <a:r>
              <a:rPr lang="en-US" sz="2400" dirty="0"/>
              <a:t>to bed.</a:t>
            </a:r>
          </a:p>
          <a:p>
            <a:endParaRPr lang="en-US" dirty="0"/>
          </a:p>
        </p:txBody>
      </p:sp>
    </p:spTree>
    <p:extLst>
      <p:ext uri="{BB962C8B-B14F-4D97-AF65-F5344CB8AC3E}">
        <p14:creationId xmlns:p14="http://schemas.microsoft.com/office/powerpoint/2010/main" val="188551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id="{8995A7E9-BE1C-4FAC-8282-B3B7AC7856B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08" y="918796"/>
            <a:ext cx="12191338" cy="4541273"/>
          </a:xfrm>
          <a:prstGeom prst="rect">
            <a:avLst/>
          </a:prstGeom>
        </p:spPr>
      </p:pic>
    </p:spTree>
    <p:extLst>
      <p:ext uri="{BB962C8B-B14F-4D97-AF65-F5344CB8AC3E}">
        <p14:creationId xmlns:p14="http://schemas.microsoft.com/office/powerpoint/2010/main" val="37497049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Picture Of Language: The Fading Art Of Diagramming Sentences : NPR Ed :  NPR">
            <a:extLst>
              <a:ext uri="{FF2B5EF4-FFF2-40B4-BE49-F238E27FC236}">
                <a16:creationId xmlns:a16="http://schemas.microsoft.com/office/drawing/2014/main" id="{44881DAF-D905-3DA4-0A44-1D9AED08068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29397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B73DF-D12A-1345-FD9C-4085C93DAE49}"/>
              </a:ext>
            </a:extLst>
          </p:cNvPr>
          <p:cNvSpPr>
            <a:spLocks noGrp="1"/>
          </p:cNvSpPr>
          <p:nvPr>
            <p:ph type="title"/>
          </p:nvPr>
        </p:nvSpPr>
        <p:spPr>
          <a:xfrm>
            <a:off x="801897" y="1"/>
            <a:ext cx="11390103" cy="738230"/>
          </a:xfrm>
        </p:spPr>
        <p:txBody>
          <a:bodyPr/>
          <a:lstStyle/>
          <a:p>
            <a:r>
              <a:rPr lang="en-US" dirty="0"/>
              <a:t>How about this sentence?</a:t>
            </a:r>
          </a:p>
        </p:txBody>
      </p:sp>
      <p:sp>
        <p:nvSpPr>
          <p:cNvPr id="3" name="Content Placeholder 2">
            <a:extLst>
              <a:ext uri="{FF2B5EF4-FFF2-40B4-BE49-F238E27FC236}">
                <a16:creationId xmlns:a16="http://schemas.microsoft.com/office/drawing/2014/main" id="{3E5FB4B9-DC17-4A6B-F228-03EF8651D799}"/>
              </a:ext>
            </a:extLst>
          </p:cNvPr>
          <p:cNvSpPr>
            <a:spLocks noGrp="1"/>
          </p:cNvSpPr>
          <p:nvPr>
            <p:ph idx="1"/>
          </p:nvPr>
        </p:nvSpPr>
        <p:spPr>
          <a:xfrm>
            <a:off x="759952" y="955161"/>
            <a:ext cx="10464800" cy="4351338"/>
          </a:xfrm>
        </p:spPr>
        <p:txBody>
          <a:bodyPr>
            <a:normAutofit/>
          </a:bodyPr>
          <a:lstStyle/>
          <a:p>
            <a:r>
              <a:rPr lang="en-US" sz="2400" i="1" dirty="0"/>
              <a:t>Washington Post, June 20, 2024</a:t>
            </a:r>
            <a:r>
              <a:rPr lang="en-US" sz="2400" dirty="0"/>
              <a:t>  </a:t>
            </a:r>
          </a:p>
          <a:p>
            <a:pPr lvl="1"/>
            <a:r>
              <a:rPr lang="en-US" sz="2000" dirty="0"/>
              <a:t>Sports Section describing prior night’s Nationals game (vs Diamondbacks)-</a:t>
            </a:r>
          </a:p>
          <a:p>
            <a:pPr lvl="1"/>
            <a:endParaRPr lang="en-US" sz="2000" dirty="0"/>
          </a:p>
          <a:p>
            <a:pPr marL="457200" lvl="1" indent="0">
              <a:lnSpc>
                <a:spcPct val="150000"/>
              </a:lnSpc>
              <a:buNone/>
            </a:pPr>
            <a:r>
              <a:rPr lang="en-US" dirty="0"/>
              <a:t>“</a:t>
            </a:r>
            <a:r>
              <a:rPr lang="en-US" i="1" dirty="0"/>
              <a:t>But after loading the bases before recording an out, Washington couldn’t have asked for more, limiting the damage to a Gabriel Moreno bases-loaded walk thanks in large part to a heads-up play by [Nasim] Nunez, who leaped for a line drive, watched it deflect off his glove, then gathered the ball and rifled it to the plate in time to nail Lourdes Gurriel Jr.”</a:t>
            </a:r>
          </a:p>
        </p:txBody>
      </p:sp>
      <p:sp>
        <p:nvSpPr>
          <p:cNvPr id="4" name="Slide Number Placeholder 3">
            <a:extLst>
              <a:ext uri="{FF2B5EF4-FFF2-40B4-BE49-F238E27FC236}">
                <a16:creationId xmlns:a16="http://schemas.microsoft.com/office/drawing/2014/main" id="{05F758C1-B1FF-43DE-8058-39822BE1B9D4}"/>
              </a:ext>
            </a:extLst>
          </p:cNvPr>
          <p:cNvSpPr>
            <a:spLocks noGrp="1"/>
          </p:cNvSpPr>
          <p:nvPr>
            <p:ph type="sldNum" sz="quarter" idx="12"/>
          </p:nvPr>
        </p:nvSpPr>
        <p:spPr/>
        <p:txBody>
          <a:bodyPr/>
          <a:lstStyle/>
          <a:p>
            <a:fld id="{58CFD7B8-A2DA-FC47-A7E4-C0F2CF24B2DF}" type="slidenum">
              <a:rPr lang="en-US" smtClean="0"/>
              <a:pPr/>
              <a:t>16</a:t>
            </a:fld>
            <a:endParaRPr lang="en-US"/>
          </a:p>
        </p:txBody>
      </p:sp>
    </p:spTree>
    <p:extLst>
      <p:ext uri="{BB962C8B-B14F-4D97-AF65-F5344CB8AC3E}">
        <p14:creationId xmlns:p14="http://schemas.microsoft.com/office/powerpoint/2010/main" val="10934745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B73DF-D12A-1345-FD9C-4085C93DAE49}"/>
              </a:ext>
            </a:extLst>
          </p:cNvPr>
          <p:cNvSpPr>
            <a:spLocks noGrp="1"/>
          </p:cNvSpPr>
          <p:nvPr>
            <p:ph type="title"/>
          </p:nvPr>
        </p:nvSpPr>
        <p:spPr>
          <a:xfrm>
            <a:off x="801897" y="1"/>
            <a:ext cx="11390103" cy="738230"/>
          </a:xfrm>
        </p:spPr>
        <p:txBody>
          <a:bodyPr/>
          <a:lstStyle/>
          <a:p>
            <a:r>
              <a:rPr lang="en-US" dirty="0"/>
              <a:t>How about this sentence?</a:t>
            </a:r>
          </a:p>
        </p:txBody>
      </p:sp>
      <p:sp>
        <p:nvSpPr>
          <p:cNvPr id="3" name="Content Placeholder 2">
            <a:extLst>
              <a:ext uri="{FF2B5EF4-FFF2-40B4-BE49-F238E27FC236}">
                <a16:creationId xmlns:a16="http://schemas.microsoft.com/office/drawing/2014/main" id="{3E5FB4B9-DC17-4A6B-F228-03EF8651D799}"/>
              </a:ext>
            </a:extLst>
          </p:cNvPr>
          <p:cNvSpPr>
            <a:spLocks noGrp="1"/>
          </p:cNvSpPr>
          <p:nvPr>
            <p:ph idx="1"/>
          </p:nvPr>
        </p:nvSpPr>
        <p:spPr>
          <a:xfrm>
            <a:off x="759952" y="955161"/>
            <a:ext cx="10464800" cy="4351338"/>
          </a:xfrm>
        </p:spPr>
        <p:txBody>
          <a:bodyPr>
            <a:normAutofit fontScale="92500" lnSpcReduction="20000"/>
          </a:bodyPr>
          <a:lstStyle/>
          <a:p>
            <a:pPr marL="457200" lvl="1" indent="0">
              <a:lnSpc>
                <a:spcPct val="150000"/>
              </a:lnSpc>
              <a:buNone/>
            </a:pPr>
            <a:r>
              <a:rPr lang="en-US" dirty="0"/>
              <a:t>“</a:t>
            </a:r>
            <a:r>
              <a:rPr lang="en-US" i="1" dirty="0"/>
              <a:t>But after loading the bases before recording an out, Washington couldn’t have asked for more, </a:t>
            </a:r>
            <a:endParaRPr lang="en-US" sz="900" i="1" dirty="0"/>
          </a:p>
          <a:p>
            <a:pPr marL="457200" lvl="1" indent="0">
              <a:lnSpc>
                <a:spcPct val="150000"/>
              </a:lnSpc>
              <a:buNone/>
            </a:pPr>
            <a:endParaRPr lang="en-US" sz="900" i="1" dirty="0"/>
          </a:p>
          <a:p>
            <a:pPr marL="457200" lvl="1" indent="0">
              <a:lnSpc>
                <a:spcPct val="150000"/>
              </a:lnSpc>
              <a:buNone/>
            </a:pPr>
            <a:r>
              <a:rPr lang="en-US" sz="900" i="1" dirty="0"/>
              <a:t>		</a:t>
            </a:r>
            <a:r>
              <a:rPr lang="en-US" i="1" dirty="0"/>
              <a:t>limiting the damage to a Gabriel Moreno bases-loaded walk thanks in 			large part to a heads-up play by Nunez, </a:t>
            </a:r>
            <a:endParaRPr lang="en-US" sz="1000" i="1" dirty="0"/>
          </a:p>
          <a:p>
            <a:pPr marL="457200" lvl="1" indent="0">
              <a:lnSpc>
                <a:spcPct val="150000"/>
              </a:lnSpc>
              <a:buNone/>
            </a:pPr>
            <a:endParaRPr lang="en-US" sz="1000" i="1" dirty="0"/>
          </a:p>
          <a:p>
            <a:pPr marL="457200" lvl="1" indent="0">
              <a:lnSpc>
                <a:spcPct val="150000"/>
              </a:lnSpc>
              <a:buNone/>
            </a:pPr>
            <a:r>
              <a:rPr lang="en-US" i="1" dirty="0"/>
              <a:t>who leaped for a line drive, </a:t>
            </a:r>
          </a:p>
          <a:p>
            <a:pPr marL="457200" lvl="1" indent="0">
              <a:lnSpc>
                <a:spcPct val="150000"/>
              </a:lnSpc>
              <a:buNone/>
            </a:pPr>
            <a:r>
              <a:rPr lang="en-US" i="1" dirty="0"/>
              <a:t>	  watched it deflect off his glove, then</a:t>
            </a:r>
          </a:p>
          <a:p>
            <a:pPr marL="457200" lvl="1" indent="0">
              <a:lnSpc>
                <a:spcPct val="150000"/>
              </a:lnSpc>
              <a:buNone/>
            </a:pPr>
            <a:r>
              <a:rPr lang="en-US" i="1" dirty="0"/>
              <a:t>	  gathered the ball and</a:t>
            </a:r>
          </a:p>
          <a:p>
            <a:pPr marL="457200" lvl="1" indent="0">
              <a:lnSpc>
                <a:spcPct val="150000"/>
              </a:lnSpc>
              <a:buNone/>
            </a:pPr>
            <a:r>
              <a:rPr lang="en-US" i="1" dirty="0"/>
              <a:t>	  rifled it to the plate in time to nail Lourdes Gurriel Jr.”</a:t>
            </a:r>
          </a:p>
        </p:txBody>
      </p:sp>
      <p:sp>
        <p:nvSpPr>
          <p:cNvPr id="4" name="Slide Number Placeholder 3">
            <a:extLst>
              <a:ext uri="{FF2B5EF4-FFF2-40B4-BE49-F238E27FC236}">
                <a16:creationId xmlns:a16="http://schemas.microsoft.com/office/drawing/2014/main" id="{05F758C1-B1FF-43DE-8058-39822BE1B9D4}"/>
              </a:ext>
            </a:extLst>
          </p:cNvPr>
          <p:cNvSpPr>
            <a:spLocks noGrp="1"/>
          </p:cNvSpPr>
          <p:nvPr>
            <p:ph type="sldNum" sz="quarter" idx="12"/>
          </p:nvPr>
        </p:nvSpPr>
        <p:spPr/>
        <p:txBody>
          <a:bodyPr/>
          <a:lstStyle/>
          <a:p>
            <a:fld id="{58CFD7B8-A2DA-FC47-A7E4-C0F2CF24B2DF}" type="slidenum">
              <a:rPr lang="en-US" smtClean="0"/>
              <a:pPr/>
              <a:t>17</a:t>
            </a:fld>
            <a:endParaRPr lang="en-US"/>
          </a:p>
        </p:txBody>
      </p:sp>
    </p:spTree>
    <p:extLst>
      <p:ext uri="{BB962C8B-B14F-4D97-AF65-F5344CB8AC3E}">
        <p14:creationId xmlns:p14="http://schemas.microsoft.com/office/powerpoint/2010/main" val="42383582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5FB4B9-DC17-4A6B-F228-03EF8651D799}"/>
              </a:ext>
            </a:extLst>
          </p:cNvPr>
          <p:cNvSpPr>
            <a:spLocks noGrp="1"/>
          </p:cNvSpPr>
          <p:nvPr>
            <p:ph idx="1"/>
          </p:nvPr>
        </p:nvSpPr>
        <p:spPr>
          <a:xfrm>
            <a:off x="759952" y="263348"/>
            <a:ext cx="10464800" cy="6093002"/>
          </a:xfrm>
        </p:spPr>
        <p:txBody>
          <a:bodyPr>
            <a:normAutofit lnSpcReduction="10000"/>
          </a:bodyPr>
          <a:lstStyle/>
          <a:p>
            <a:pPr marL="457200" lvl="1" indent="0">
              <a:lnSpc>
                <a:spcPct val="150000"/>
              </a:lnSpc>
              <a:buNone/>
            </a:pPr>
            <a:r>
              <a:rPr lang="en-US" dirty="0"/>
              <a:t>“</a:t>
            </a:r>
            <a:r>
              <a:rPr lang="en-US" i="1" dirty="0"/>
              <a:t>But after loading the bases before recording an out, Washington couldn’t have asked for more</a:t>
            </a:r>
            <a:r>
              <a:rPr lang="en-US" i="1" dirty="0">
                <a:highlight>
                  <a:srgbClr val="FFFF00"/>
                </a:highlight>
              </a:rPr>
              <a:t>.   The team limited </a:t>
            </a:r>
            <a:r>
              <a:rPr lang="en-US" i="1" strike="sngStrike" dirty="0"/>
              <a:t>limiting </a:t>
            </a:r>
            <a:r>
              <a:rPr lang="en-US" i="1" dirty="0"/>
              <a:t>the damage to a Gabriel Moreno bases-loaded walk thanks in large part to a heads-up play by Nunez, who leaped for a line drive, watched it deflect off his glove, then gathered the ball and rifled it to the plate in time to nail Lourdes Gurriel Jr.”</a:t>
            </a:r>
          </a:p>
          <a:p>
            <a:pPr marL="457200" lvl="1" indent="0">
              <a:lnSpc>
                <a:spcPct val="150000"/>
              </a:lnSpc>
              <a:buNone/>
            </a:pPr>
            <a:endParaRPr lang="en-US" i="1" dirty="0"/>
          </a:p>
          <a:p>
            <a:pPr marL="457200" lvl="1" indent="0">
              <a:lnSpc>
                <a:spcPct val="150000"/>
              </a:lnSpc>
              <a:buNone/>
            </a:pPr>
            <a:r>
              <a:rPr lang="en-US" dirty="0"/>
              <a:t>“</a:t>
            </a:r>
            <a:r>
              <a:rPr lang="en-US" i="1" dirty="0"/>
              <a:t>But after loading the bases before recording an out, Washington couldn’t have asked for more, limiting the damage to a Gabriel Moreno bases-loaded walk thanks in large part to a heads-up play by [Nasim] Nunez.  </a:t>
            </a:r>
            <a:r>
              <a:rPr lang="en-US" i="1" strike="sngStrike" dirty="0">
                <a:highlight>
                  <a:srgbClr val="FFFF00"/>
                </a:highlight>
              </a:rPr>
              <a:t>, who .</a:t>
            </a:r>
            <a:r>
              <a:rPr lang="en-US" i="1" dirty="0">
                <a:highlight>
                  <a:srgbClr val="FFFF00"/>
                </a:highlight>
              </a:rPr>
              <a:t> Nunez </a:t>
            </a:r>
            <a:r>
              <a:rPr lang="en-US" i="1" dirty="0"/>
              <a:t>leaped for a line drive, watched it deflect off his glove, then gathered the ball and rifled it to the plate in time to nail Lourdes Gurriel Jr.”</a:t>
            </a:r>
          </a:p>
          <a:p>
            <a:pPr marL="457200" lvl="1" indent="0">
              <a:lnSpc>
                <a:spcPct val="150000"/>
              </a:lnSpc>
              <a:buNone/>
            </a:pPr>
            <a:endParaRPr lang="en-US" i="1" dirty="0"/>
          </a:p>
        </p:txBody>
      </p:sp>
      <p:sp>
        <p:nvSpPr>
          <p:cNvPr id="4" name="Slide Number Placeholder 3">
            <a:extLst>
              <a:ext uri="{FF2B5EF4-FFF2-40B4-BE49-F238E27FC236}">
                <a16:creationId xmlns:a16="http://schemas.microsoft.com/office/drawing/2014/main" id="{05F758C1-B1FF-43DE-8058-39822BE1B9D4}"/>
              </a:ext>
            </a:extLst>
          </p:cNvPr>
          <p:cNvSpPr>
            <a:spLocks noGrp="1"/>
          </p:cNvSpPr>
          <p:nvPr>
            <p:ph type="sldNum" sz="quarter" idx="12"/>
          </p:nvPr>
        </p:nvSpPr>
        <p:spPr/>
        <p:txBody>
          <a:bodyPr/>
          <a:lstStyle/>
          <a:p>
            <a:fld id="{58CFD7B8-A2DA-FC47-A7E4-C0F2CF24B2DF}" type="slidenum">
              <a:rPr lang="en-US" smtClean="0"/>
              <a:pPr/>
              <a:t>18</a:t>
            </a:fld>
            <a:endParaRPr lang="en-US"/>
          </a:p>
        </p:txBody>
      </p:sp>
    </p:spTree>
    <p:extLst>
      <p:ext uri="{BB962C8B-B14F-4D97-AF65-F5344CB8AC3E}">
        <p14:creationId xmlns:p14="http://schemas.microsoft.com/office/powerpoint/2010/main" val="3963046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BD3FC61-B4ED-02CD-604F-8AA264D73E87}"/>
              </a:ext>
            </a:extLst>
          </p:cNvPr>
          <p:cNvSpPr>
            <a:spLocks noGrp="1"/>
          </p:cNvSpPr>
          <p:nvPr>
            <p:ph idx="1"/>
          </p:nvPr>
        </p:nvSpPr>
        <p:spPr/>
        <p:txBody>
          <a:bodyPr/>
          <a:lstStyle/>
          <a:p>
            <a:pPr marL="914400" lvl="2">
              <a:spcBef>
                <a:spcPts val="0"/>
              </a:spcBef>
            </a:pPr>
            <a:endParaRPr lang="en-US" dirty="0"/>
          </a:p>
          <a:p>
            <a:pPr marL="0" indent="0">
              <a:spcBef>
                <a:spcPts val="0"/>
              </a:spcBef>
              <a:buNone/>
            </a:pPr>
            <a:r>
              <a:rPr lang="en-US" dirty="0"/>
              <a:t> Paragraphs:  Larger unit of thought. </a:t>
            </a:r>
          </a:p>
          <a:p>
            <a:pPr lvl="1">
              <a:spcBef>
                <a:spcPts val="0"/>
              </a:spcBef>
            </a:pPr>
            <a:r>
              <a:rPr lang="en-US" dirty="0"/>
              <a:t>Visual profile, one thought, one point-of-view (</a:t>
            </a:r>
            <a:r>
              <a:rPr lang="en-US" dirty="0" err="1"/>
              <a:t>pov</a:t>
            </a:r>
            <a:r>
              <a:rPr lang="en-US" dirty="0"/>
              <a:t>)</a:t>
            </a:r>
          </a:p>
          <a:p>
            <a:pPr lvl="1">
              <a:spcBef>
                <a:spcPts val="0"/>
              </a:spcBef>
            </a:pPr>
            <a:r>
              <a:rPr lang="en-US" dirty="0"/>
              <a:t>Topic sentences. </a:t>
            </a:r>
          </a:p>
          <a:p>
            <a:pPr lvl="1">
              <a:spcBef>
                <a:spcPts val="0"/>
              </a:spcBef>
            </a:pPr>
            <a:r>
              <a:rPr lang="en-US" dirty="0"/>
              <a:t>Use visual white space!</a:t>
            </a:r>
          </a:p>
          <a:p>
            <a:pPr marL="0">
              <a:spcBef>
                <a:spcPts val="0"/>
              </a:spcBef>
            </a:pPr>
            <a:endParaRPr lang="en-US" dirty="0"/>
          </a:p>
          <a:p>
            <a:pPr marL="0" indent="0">
              <a:spcBef>
                <a:spcPts val="0"/>
              </a:spcBef>
              <a:buNone/>
            </a:pPr>
            <a:r>
              <a:rPr lang="en-US" dirty="0"/>
              <a:t>Chapters and Segments – Like cuts in a movie.  Divide scenes.  </a:t>
            </a:r>
          </a:p>
          <a:p>
            <a:pPr lvl="1">
              <a:spcBef>
                <a:spcPts val="0"/>
              </a:spcBef>
            </a:pPr>
            <a:r>
              <a:rPr lang="en-US" dirty="0"/>
              <a:t>Best transition often no transition.   Foreshadow to next segment.</a:t>
            </a:r>
          </a:p>
          <a:p>
            <a:pPr lvl="1">
              <a:spcBef>
                <a:spcPts val="0"/>
              </a:spcBef>
            </a:pPr>
            <a:r>
              <a:rPr lang="en-US" dirty="0"/>
              <a:t>More use of visual white space!</a:t>
            </a:r>
          </a:p>
          <a:p>
            <a:endParaRPr lang="en-US" dirty="0"/>
          </a:p>
        </p:txBody>
      </p:sp>
    </p:spTree>
    <p:extLst>
      <p:ext uri="{BB962C8B-B14F-4D97-AF65-F5344CB8AC3E}">
        <p14:creationId xmlns:p14="http://schemas.microsoft.com/office/powerpoint/2010/main" val="369855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E3104-D39C-46A3-8C33-E1F36313AD12}"/>
              </a:ext>
            </a:extLst>
          </p:cNvPr>
          <p:cNvSpPr>
            <a:spLocks noGrp="1"/>
          </p:cNvSpPr>
          <p:nvPr>
            <p:ph type="title"/>
          </p:nvPr>
        </p:nvSpPr>
        <p:spPr/>
        <p:txBody>
          <a:bodyPr/>
          <a:lstStyle/>
          <a:p>
            <a:endParaRPr lang="en-US" dirty="0"/>
          </a:p>
        </p:txBody>
      </p:sp>
      <p:pic>
        <p:nvPicPr>
          <p:cNvPr id="5" name="Content Placeholder 4" descr="A close up of a sign&#10;&#10;Description automatically generated">
            <a:extLst>
              <a:ext uri="{FF2B5EF4-FFF2-40B4-BE49-F238E27FC236}">
                <a16:creationId xmlns:a16="http://schemas.microsoft.com/office/drawing/2014/main" id="{EDDE9D2D-46A7-4AD4-AADB-7D8A4597D6A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187" y="0"/>
            <a:ext cx="2283402" cy="3435118"/>
          </a:xfrm>
        </p:spPr>
      </p:pic>
      <p:pic>
        <p:nvPicPr>
          <p:cNvPr id="7" name="Picture 6" descr="A picture containing text, book, newspaper, photo&#10;&#10;Description automatically generated">
            <a:extLst>
              <a:ext uri="{FF2B5EF4-FFF2-40B4-BE49-F238E27FC236}">
                <a16:creationId xmlns:a16="http://schemas.microsoft.com/office/drawing/2014/main" id="{0DCA6C0A-6EDC-4301-AC58-6EA8533899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8" y="3499677"/>
            <a:ext cx="2283403" cy="3425105"/>
          </a:xfrm>
          <a:prstGeom prst="rect">
            <a:avLst/>
          </a:prstGeom>
        </p:spPr>
      </p:pic>
      <p:pic>
        <p:nvPicPr>
          <p:cNvPr id="9" name="Picture 8" descr="A picture containing text, newspaper, photo, sign&#10;&#10;Description automatically generated">
            <a:extLst>
              <a:ext uri="{FF2B5EF4-FFF2-40B4-BE49-F238E27FC236}">
                <a16:creationId xmlns:a16="http://schemas.microsoft.com/office/drawing/2014/main" id="{5664BFC1-47FB-4BD3-9B01-6399B48361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1045" y="0"/>
            <a:ext cx="2245206" cy="3367808"/>
          </a:xfrm>
          <a:prstGeom prst="rect">
            <a:avLst/>
          </a:prstGeom>
        </p:spPr>
      </p:pic>
      <p:pic>
        <p:nvPicPr>
          <p:cNvPr id="11" name="Picture 10" descr="A person holding a sign&#10;&#10;Description automatically generated">
            <a:extLst>
              <a:ext uri="{FF2B5EF4-FFF2-40B4-BE49-F238E27FC236}">
                <a16:creationId xmlns:a16="http://schemas.microsoft.com/office/drawing/2014/main" id="{208DB7C0-75E3-482D-9B12-C3B08A23FB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1045" y="3487477"/>
            <a:ext cx="2265209" cy="3397814"/>
          </a:xfrm>
          <a:prstGeom prst="rect">
            <a:avLst/>
          </a:prstGeom>
        </p:spPr>
      </p:pic>
      <p:pic>
        <p:nvPicPr>
          <p:cNvPr id="13" name="Picture 12" descr="A white sign with black text in front of a crowd&#10;&#10;Description automatically generated">
            <a:extLst>
              <a:ext uri="{FF2B5EF4-FFF2-40B4-BE49-F238E27FC236}">
                <a16:creationId xmlns:a16="http://schemas.microsoft.com/office/drawing/2014/main" id="{8E8A0D86-DFF9-494E-8570-2771A97545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02706" y="0"/>
            <a:ext cx="2245205" cy="3365178"/>
          </a:xfrm>
          <a:prstGeom prst="rect">
            <a:avLst/>
          </a:prstGeom>
        </p:spPr>
      </p:pic>
      <p:pic>
        <p:nvPicPr>
          <p:cNvPr id="15" name="Picture 14" descr="A close up of text on a black background&#10;&#10;Description automatically generated">
            <a:extLst>
              <a:ext uri="{FF2B5EF4-FFF2-40B4-BE49-F238E27FC236}">
                <a16:creationId xmlns:a16="http://schemas.microsoft.com/office/drawing/2014/main" id="{8095ADA5-714E-48FC-ADF6-CB4A4E7A54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83606" y="3486761"/>
            <a:ext cx="2477644" cy="3303525"/>
          </a:xfrm>
          <a:prstGeom prst="rect">
            <a:avLst/>
          </a:prstGeom>
        </p:spPr>
      </p:pic>
      <p:pic>
        <p:nvPicPr>
          <p:cNvPr id="19" name="Picture 18" descr="A close up of a sign&#10;&#10;Description automatically generated">
            <a:extLst>
              <a:ext uri="{FF2B5EF4-FFF2-40B4-BE49-F238E27FC236}">
                <a16:creationId xmlns:a16="http://schemas.microsoft.com/office/drawing/2014/main" id="{FDA63FD5-4BEA-4388-9C08-65A1E0D6A8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62287" y="0"/>
            <a:ext cx="2457413" cy="3270250"/>
          </a:xfrm>
          <a:prstGeom prst="rect">
            <a:avLst/>
          </a:prstGeom>
        </p:spPr>
      </p:pic>
      <p:pic>
        <p:nvPicPr>
          <p:cNvPr id="1028" name="Picture 4">
            <a:extLst>
              <a:ext uri="{FF2B5EF4-FFF2-40B4-BE49-F238E27FC236}">
                <a16:creationId xmlns:a16="http://schemas.microsoft.com/office/drawing/2014/main" id="{914F9724-58E0-4769-B195-A6A3A253C94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46956" y="3336603"/>
            <a:ext cx="2283402" cy="341345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A screenshot of a cell phone&#10;&#10;Description automatically generated">
            <a:extLst>
              <a:ext uri="{FF2B5EF4-FFF2-40B4-BE49-F238E27FC236}">
                <a16:creationId xmlns:a16="http://schemas.microsoft.com/office/drawing/2014/main" id="{8621FA35-8B47-4329-B5BA-6AC449EB69D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10758" y="-16197"/>
            <a:ext cx="2076450" cy="3352800"/>
          </a:xfrm>
          <a:prstGeom prst="rect">
            <a:avLst/>
          </a:prstGeom>
        </p:spPr>
      </p:pic>
      <p:pic>
        <p:nvPicPr>
          <p:cNvPr id="4" name="Picture 3" descr="A picture containing text, newspaper, sign&#10;&#10;Description automatically generated">
            <a:extLst>
              <a:ext uri="{FF2B5EF4-FFF2-40B4-BE49-F238E27FC236}">
                <a16:creationId xmlns:a16="http://schemas.microsoft.com/office/drawing/2014/main" id="{4EEA04D2-9E9B-46BF-A29E-071EB01ED27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46876" y="3419047"/>
            <a:ext cx="2263246" cy="3371239"/>
          </a:xfrm>
          <a:prstGeom prst="rect">
            <a:avLst/>
          </a:prstGeom>
        </p:spPr>
      </p:pic>
    </p:spTree>
    <p:extLst>
      <p:ext uri="{BB962C8B-B14F-4D97-AF65-F5344CB8AC3E}">
        <p14:creationId xmlns:p14="http://schemas.microsoft.com/office/powerpoint/2010/main" val="158965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8D292-F52F-4F68-994C-F3227DDFE3CB}"/>
              </a:ext>
            </a:extLst>
          </p:cNvPr>
          <p:cNvSpPr>
            <a:spLocks noGrp="1"/>
          </p:cNvSpPr>
          <p:nvPr>
            <p:ph type="title"/>
          </p:nvPr>
        </p:nvSpPr>
        <p:spPr>
          <a:xfrm>
            <a:off x="838200" y="256033"/>
            <a:ext cx="10515600" cy="548639"/>
          </a:xfrm>
        </p:spPr>
        <p:txBody>
          <a:bodyPr>
            <a:normAutofit fontScale="90000"/>
          </a:bodyPr>
          <a:lstStyle/>
          <a:p>
            <a:r>
              <a:rPr lang="en-US" b="1" i="1" dirty="0">
                <a:solidFill>
                  <a:srgbClr val="FF0000"/>
                </a:solidFill>
              </a:rPr>
              <a:t>Words:  Too many.</a:t>
            </a:r>
            <a:endParaRPr lang="en-US" dirty="0"/>
          </a:p>
        </p:txBody>
      </p:sp>
      <p:sp>
        <p:nvSpPr>
          <p:cNvPr id="3" name="Content Placeholder 2">
            <a:extLst>
              <a:ext uri="{FF2B5EF4-FFF2-40B4-BE49-F238E27FC236}">
                <a16:creationId xmlns:a16="http://schemas.microsoft.com/office/drawing/2014/main" id="{6C7238A5-DCF7-4749-A8D9-101084AED731}"/>
              </a:ext>
            </a:extLst>
          </p:cNvPr>
          <p:cNvSpPr>
            <a:spLocks noGrp="1"/>
          </p:cNvSpPr>
          <p:nvPr>
            <p:ph idx="1"/>
          </p:nvPr>
        </p:nvSpPr>
        <p:spPr>
          <a:xfrm>
            <a:off x="826008" y="870509"/>
            <a:ext cx="10515600" cy="5632704"/>
          </a:xfrm>
        </p:spPr>
        <p:txBody>
          <a:bodyPr>
            <a:normAutofit/>
          </a:bodyPr>
          <a:lstStyle/>
          <a:p>
            <a:r>
              <a:rPr lang="en-US" dirty="0"/>
              <a:t>They can become the enemy, each extra word a </a:t>
            </a:r>
            <a:r>
              <a:rPr lang="en-US" i="1" u="sng" dirty="0"/>
              <a:t>barrier</a:t>
            </a:r>
            <a:r>
              <a:rPr lang="en-US" dirty="0"/>
              <a:t> for the reader.</a:t>
            </a:r>
          </a:p>
          <a:p>
            <a:pPr marL="457200" lvl="1" indent="0">
              <a:buNone/>
            </a:pPr>
            <a:endParaRPr lang="en-US" dirty="0"/>
          </a:p>
          <a:p>
            <a:pPr lvl="1"/>
            <a:r>
              <a:rPr lang="en-US" sz="2800" dirty="0"/>
              <a:t>John carefully and conscientiously walked the tired, hungry dog, first toward the park, then crossed the street at the corner, waited for the light to change, talked to other dog owners along the dreary street, until finally deciding to put the dog to bed and leading him the rest of the way home.   </a:t>
            </a:r>
          </a:p>
          <a:p>
            <a:pPr marL="457200" lvl="1" indent="0">
              <a:buNone/>
            </a:pPr>
            <a:r>
              <a:rPr lang="en-US" sz="2800" dirty="0"/>
              <a:t>  </a:t>
            </a:r>
          </a:p>
          <a:p>
            <a:pPr lvl="1"/>
            <a:r>
              <a:rPr lang="en-US" sz="2800" dirty="0"/>
              <a:t>John walked the dog home.  [Along the way, he first went toward the park, then crossed the street, and then talked with other dog owners until he decided to put the dog to bed.] </a:t>
            </a:r>
          </a:p>
          <a:p>
            <a:pPr lvl="1"/>
            <a:endParaRPr lang="en-US" dirty="0"/>
          </a:p>
        </p:txBody>
      </p:sp>
    </p:spTree>
    <p:extLst>
      <p:ext uri="{BB962C8B-B14F-4D97-AF65-F5344CB8AC3E}">
        <p14:creationId xmlns:p14="http://schemas.microsoft.com/office/powerpoint/2010/main" val="1882070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92737-531B-6692-47C2-BA727990FAA8}"/>
              </a:ext>
            </a:extLst>
          </p:cNvPr>
          <p:cNvSpPr>
            <a:spLocks noGrp="1"/>
          </p:cNvSpPr>
          <p:nvPr>
            <p:ph type="title"/>
          </p:nvPr>
        </p:nvSpPr>
        <p:spPr/>
        <p:txBody>
          <a:bodyPr/>
          <a:lstStyle/>
          <a:p>
            <a:r>
              <a:rPr lang="en-US" b="1" i="1" dirty="0">
                <a:solidFill>
                  <a:srgbClr val="FF0000"/>
                </a:solidFill>
              </a:rPr>
              <a:t>Words: In the wrong places.</a:t>
            </a:r>
          </a:p>
        </p:txBody>
      </p:sp>
      <p:sp>
        <p:nvSpPr>
          <p:cNvPr id="3" name="Content Placeholder 2">
            <a:extLst>
              <a:ext uri="{FF2B5EF4-FFF2-40B4-BE49-F238E27FC236}">
                <a16:creationId xmlns:a16="http://schemas.microsoft.com/office/drawing/2014/main" id="{FBD04508-EDA1-A9C8-5488-94DF32900776}"/>
              </a:ext>
            </a:extLst>
          </p:cNvPr>
          <p:cNvSpPr>
            <a:spLocks noGrp="1"/>
          </p:cNvSpPr>
          <p:nvPr>
            <p:ph idx="1"/>
          </p:nvPr>
        </p:nvSpPr>
        <p:spPr/>
        <p:txBody>
          <a:bodyPr/>
          <a:lstStyle/>
          <a:p>
            <a:pPr lvl="1"/>
            <a:r>
              <a:rPr lang="en-US" dirty="0"/>
              <a:t>John walked the dog wearing his red coat. </a:t>
            </a:r>
          </a:p>
          <a:p>
            <a:pPr lvl="1"/>
            <a:endParaRPr lang="en-US" dirty="0"/>
          </a:p>
          <a:p>
            <a:pPr lvl="1"/>
            <a:r>
              <a:rPr lang="en-US" dirty="0"/>
              <a:t>John, wearing his red coat, walked the dog.</a:t>
            </a:r>
          </a:p>
          <a:p>
            <a:endParaRPr lang="en-US" dirty="0"/>
          </a:p>
        </p:txBody>
      </p:sp>
    </p:spTree>
    <p:extLst>
      <p:ext uri="{BB962C8B-B14F-4D97-AF65-F5344CB8AC3E}">
        <p14:creationId xmlns:p14="http://schemas.microsoft.com/office/powerpoint/2010/main" val="965426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893CC-A816-48BE-88C2-5D6F6C9CA52F}"/>
              </a:ext>
            </a:extLst>
          </p:cNvPr>
          <p:cNvSpPr>
            <a:spLocks noGrp="1"/>
          </p:cNvSpPr>
          <p:nvPr>
            <p:ph type="title"/>
          </p:nvPr>
        </p:nvSpPr>
        <p:spPr/>
        <p:txBody>
          <a:bodyPr/>
          <a:lstStyle/>
          <a:p>
            <a:r>
              <a:rPr lang="en-US" b="1" i="1" dirty="0">
                <a:solidFill>
                  <a:srgbClr val="FF0000"/>
                </a:solidFill>
              </a:rPr>
              <a:t>Commas and Quotes</a:t>
            </a:r>
            <a:endParaRPr lang="en-US" dirty="0"/>
          </a:p>
        </p:txBody>
      </p:sp>
      <p:sp>
        <p:nvSpPr>
          <p:cNvPr id="3" name="Content Placeholder 2">
            <a:extLst>
              <a:ext uri="{FF2B5EF4-FFF2-40B4-BE49-F238E27FC236}">
                <a16:creationId xmlns:a16="http://schemas.microsoft.com/office/drawing/2014/main" id="{168041A1-57F3-4E89-97BC-D775ED36B921}"/>
              </a:ext>
            </a:extLst>
          </p:cNvPr>
          <p:cNvSpPr>
            <a:spLocks noGrp="1"/>
          </p:cNvSpPr>
          <p:nvPr>
            <p:ph idx="1"/>
          </p:nvPr>
        </p:nvSpPr>
        <p:spPr>
          <a:xfrm>
            <a:off x="838200" y="1825625"/>
            <a:ext cx="10515600" cy="4503457"/>
          </a:xfrm>
        </p:spPr>
        <p:txBody>
          <a:bodyPr>
            <a:normAutofit/>
          </a:bodyPr>
          <a:lstStyle/>
          <a:p>
            <a:pPr marL="0" lvl="0">
              <a:spcBef>
                <a:spcPts val="0"/>
              </a:spcBef>
            </a:pPr>
            <a:r>
              <a:rPr lang="en-US" dirty="0"/>
              <a:t>Commas:</a:t>
            </a:r>
          </a:p>
          <a:p>
            <a:pPr marL="914400" lvl="2">
              <a:spcBef>
                <a:spcPts val="0"/>
              </a:spcBef>
            </a:pPr>
            <a:r>
              <a:rPr lang="en-US" sz="2400" dirty="0"/>
              <a:t>Eats shoots and leaves.  //  Eats, shoots, and leaves.</a:t>
            </a:r>
          </a:p>
          <a:p>
            <a:pPr marL="914400" lvl="2">
              <a:spcBef>
                <a:spcPts val="0"/>
              </a:spcBef>
            </a:pPr>
            <a:r>
              <a:rPr lang="en-US" sz="2400" dirty="0"/>
              <a:t>Paris the capital of France, has the best food in Europe.</a:t>
            </a:r>
          </a:p>
          <a:p>
            <a:pPr marL="685800" lvl="2" indent="0">
              <a:spcBef>
                <a:spcPts val="0"/>
              </a:spcBef>
              <a:buNone/>
            </a:pPr>
            <a:r>
              <a:rPr lang="en-US" sz="2400"/>
              <a:t>[Not</a:t>
            </a:r>
            <a:r>
              <a:rPr lang="en-US" sz="2400" dirty="0"/>
              <a:t>:  Paris – the capital of France – has the best food in Europe!]</a:t>
            </a:r>
          </a:p>
          <a:p>
            <a:pPr marL="0">
              <a:spcBef>
                <a:spcPts val="0"/>
              </a:spcBef>
            </a:pPr>
            <a:endParaRPr lang="en-US" sz="2400" dirty="0"/>
          </a:p>
          <a:p>
            <a:pPr marL="0" lvl="0">
              <a:spcBef>
                <a:spcPts val="0"/>
              </a:spcBef>
            </a:pPr>
            <a:r>
              <a:rPr lang="en-US" dirty="0"/>
              <a:t>Quotes:</a:t>
            </a:r>
          </a:p>
          <a:p>
            <a:pPr marL="914400" lvl="2">
              <a:spcBef>
                <a:spcPts val="0"/>
              </a:spcBef>
            </a:pPr>
            <a:r>
              <a:rPr lang="en-US" sz="2400" dirty="0"/>
              <a:t>Hanging quotes-</a:t>
            </a:r>
          </a:p>
          <a:p>
            <a:pPr marL="1371600" lvl="3">
              <a:spcBef>
                <a:spcPts val="0"/>
              </a:spcBef>
            </a:pPr>
            <a:r>
              <a:rPr lang="en-US" sz="2400" dirty="0"/>
              <a:t>The Senator engaged in a “filibuster” because he “hated the bill.”</a:t>
            </a:r>
          </a:p>
          <a:p>
            <a:pPr marL="0" indent="0">
              <a:spcBef>
                <a:spcPts val="0"/>
              </a:spcBef>
              <a:buNone/>
            </a:pPr>
            <a:endParaRPr lang="en-US" sz="2400" dirty="0"/>
          </a:p>
          <a:p>
            <a:pPr lvl="2">
              <a:spcBef>
                <a:spcPts val="0"/>
              </a:spcBef>
            </a:pPr>
            <a:r>
              <a:rPr lang="en-US" sz="2400" dirty="0"/>
              <a:t>Its owner, John, said “I just walked the dog!”</a:t>
            </a:r>
          </a:p>
          <a:p>
            <a:pPr marL="1371600" lvl="3">
              <a:spcBef>
                <a:spcPts val="0"/>
              </a:spcBef>
            </a:pPr>
            <a:r>
              <a:rPr lang="en-US" sz="2400" dirty="0"/>
              <a:t>“I just walked the dog,” said John, its owner.</a:t>
            </a:r>
          </a:p>
          <a:p>
            <a:pPr marL="914400" lvl="2" indent="0">
              <a:buNone/>
            </a:pPr>
            <a:r>
              <a:rPr lang="en-US" dirty="0"/>
              <a:t>		</a:t>
            </a:r>
          </a:p>
        </p:txBody>
      </p:sp>
    </p:spTree>
    <p:extLst>
      <p:ext uri="{BB962C8B-B14F-4D97-AF65-F5344CB8AC3E}">
        <p14:creationId xmlns:p14="http://schemas.microsoft.com/office/powerpoint/2010/main" val="21768858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57AF4-1C8D-037E-D566-B3E711CC4193}"/>
              </a:ext>
            </a:extLst>
          </p:cNvPr>
          <p:cNvSpPr>
            <a:spLocks noGrp="1"/>
          </p:cNvSpPr>
          <p:nvPr>
            <p:ph type="title"/>
          </p:nvPr>
        </p:nvSpPr>
        <p:spPr>
          <a:xfrm>
            <a:off x="838200" y="365125"/>
            <a:ext cx="10515600" cy="951611"/>
          </a:xfrm>
        </p:spPr>
        <p:txBody>
          <a:bodyPr/>
          <a:lstStyle/>
          <a:p>
            <a:r>
              <a:rPr lang="en-US" i="1" dirty="0" err="1">
                <a:solidFill>
                  <a:srgbClr val="FF0000"/>
                </a:solidFill>
              </a:rPr>
              <a:t>Apostrophies</a:t>
            </a:r>
            <a:endParaRPr lang="en-US" i="1" dirty="0">
              <a:solidFill>
                <a:srgbClr val="FF0000"/>
              </a:solidFill>
            </a:endParaRPr>
          </a:p>
        </p:txBody>
      </p:sp>
      <p:sp>
        <p:nvSpPr>
          <p:cNvPr id="3" name="Content Placeholder 2">
            <a:extLst>
              <a:ext uri="{FF2B5EF4-FFF2-40B4-BE49-F238E27FC236}">
                <a16:creationId xmlns:a16="http://schemas.microsoft.com/office/drawing/2014/main" id="{CD7D610A-61DF-EEBC-52ED-D4A191A0DBD4}"/>
              </a:ext>
            </a:extLst>
          </p:cNvPr>
          <p:cNvSpPr>
            <a:spLocks noGrp="1"/>
          </p:cNvSpPr>
          <p:nvPr>
            <p:ph idx="1"/>
          </p:nvPr>
        </p:nvSpPr>
        <p:spPr>
          <a:xfrm>
            <a:off x="838200" y="1580083"/>
            <a:ext cx="10515600" cy="4596880"/>
          </a:xfrm>
        </p:spPr>
        <p:txBody>
          <a:bodyPr/>
          <a:lstStyle/>
          <a:p>
            <a:r>
              <a:rPr lang="en-US" dirty="0"/>
              <a:t>Possession:</a:t>
            </a:r>
          </a:p>
          <a:p>
            <a:pPr lvl="1"/>
            <a:r>
              <a:rPr lang="en-US" dirty="0"/>
              <a:t>Ken’s, Karen’s, America’s, the dog’s</a:t>
            </a:r>
            <a:r>
              <a:rPr lang="en-US"/>
              <a:t>, the </a:t>
            </a:r>
            <a:r>
              <a:rPr lang="en-US" dirty="0"/>
              <a:t>boys’ club;</a:t>
            </a:r>
          </a:p>
          <a:p>
            <a:pPr lvl="1"/>
            <a:r>
              <a:rPr lang="en-US" dirty="0"/>
              <a:t>Except pronouns:  Mine, Yours, Ours, Its, His, Hers, Theirs. </a:t>
            </a:r>
          </a:p>
          <a:p>
            <a:pPr marL="457200" lvl="1" indent="0">
              <a:buNone/>
            </a:pPr>
            <a:endParaRPr lang="en-US" dirty="0"/>
          </a:p>
          <a:p>
            <a:r>
              <a:rPr lang="en-US" dirty="0"/>
              <a:t>Omission:</a:t>
            </a:r>
          </a:p>
          <a:p>
            <a:pPr lvl="1"/>
            <a:r>
              <a:rPr lang="en-US" dirty="0"/>
              <a:t>Contractions: Can’t, won’t, that’s, that’	re;</a:t>
            </a:r>
          </a:p>
          <a:p>
            <a:pPr lvl="1"/>
            <a:r>
              <a:rPr lang="en-US" dirty="0"/>
              <a:t>Class of ’99, the ‘90s.</a:t>
            </a:r>
          </a:p>
          <a:p>
            <a:pPr lvl="1"/>
            <a:endParaRPr lang="en-US" dirty="0"/>
          </a:p>
        </p:txBody>
      </p:sp>
    </p:spTree>
    <p:extLst>
      <p:ext uri="{BB962C8B-B14F-4D97-AF65-F5344CB8AC3E}">
        <p14:creationId xmlns:p14="http://schemas.microsoft.com/office/powerpoint/2010/main" val="34848272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0C124-9293-42BA-882B-4EAF9F75AB49}"/>
              </a:ext>
            </a:extLst>
          </p:cNvPr>
          <p:cNvSpPr>
            <a:spLocks noGrp="1"/>
          </p:cNvSpPr>
          <p:nvPr>
            <p:ph type="title"/>
          </p:nvPr>
        </p:nvSpPr>
        <p:spPr>
          <a:xfrm>
            <a:off x="676835" y="257548"/>
            <a:ext cx="10515600" cy="1158875"/>
          </a:xfrm>
        </p:spPr>
        <p:txBody>
          <a:bodyPr>
            <a:normAutofit fontScale="90000"/>
          </a:bodyPr>
          <a:lstStyle/>
          <a:p>
            <a:r>
              <a:rPr lang="en-US" sz="4900" b="1" i="1" dirty="0">
                <a:solidFill>
                  <a:srgbClr val="FF0000"/>
                </a:solidFill>
              </a:rPr>
              <a:t>Anchoring:</a:t>
            </a:r>
            <a:br>
              <a:rPr lang="en-US" b="1" i="1" dirty="0">
                <a:solidFill>
                  <a:srgbClr val="FF0000"/>
                </a:solidFill>
              </a:rPr>
            </a:br>
            <a:r>
              <a:rPr lang="en-US" b="1" i="1" dirty="0">
                <a:solidFill>
                  <a:srgbClr val="FF0000"/>
                </a:solidFill>
              </a:rPr>
              <a:t>	</a:t>
            </a:r>
            <a:endParaRPr lang="en-US" dirty="0"/>
          </a:p>
        </p:txBody>
      </p:sp>
      <p:sp>
        <p:nvSpPr>
          <p:cNvPr id="3" name="Content Placeholder 2">
            <a:extLst>
              <a:ext uri="{FF2B5EF4-FFF2-40B4-BE49-F238E27FC236}">
                <a16:creationId xmlns:a16="http://schemas.microsoft.com/office/drawing/2014/main" id="{A07BE4F3-05B5-4DDF-AA29-75BB7609DA07}"/>
              </a:ext>
            </a:extLst>
          </p:cNvPr>
          <p:cNvSpPr>
            <a:spLocks noGrp="1"/>
          </p:cNvSpPr>
          <p:nvPr>
            <p:ph idx="1"/>
          </p:nvPr>
        </p:nvSpPr>
        <p:spPr>
          <a:xfrm>
            <a:off x="838200" y="1147483"/>
            <a:ext cx="10515600" cy="5345392"/>
          </a:xfrm>
        </p:spPr>
        <p:txBody>
          <a:bodyPr>
            <a:normAutofit/>
          </a:bodyPr>
          <a:lstStyle/>
          <a:p>
            <a:pPr lvl="0"/>
            <a:r>
              <a:rPr lang="en-US" dirty="0"/>
              <a:t>Point(s) of view: Appeal to common humanity</a:t>
            </a:r>
          </a:p>
          <a:p>
            <a:pPr lvl="1"/>
            <a:r>
              <a:rPr lang="en-US" dirty="0"/>
              <a:t>Characterization &amp; motivation</a:t>
            </a:r>
          </a:p>
          <a:p>
            <a:endParaRPr lang="en-US" dirty="0"/>
          </a:p>
          <a:p>
            <a:pPr lvl="0"/>
            <a:r>
              <a:rPr lang="en-US" dirty="0"/>
              <a:t>Sensuality: Appeal to common experiences</a:t>
            </a:r>
          </a:p>
          <a:p>
            <a:pPr lvl="1"/>
            <a:r>
              <a:rPr lang="en-US" dirty="0"/>
              <a:t>Locale, shared memories</a:t>
            </a:r>
          </a:p>
          <a:p>
            <a:pPr lvl="1"/>
            <a:r>
              <a:rPr lang="en-US" dirty="0"/>
              <a:t>Sight, sound, taste, touch, smell</a:t>
            </a:r>
          </a:p>
          <a:p>
            <a:endParaRPr lang="en-US" dirty="0"/>
          </a:p>
          <a:p>
            <a:pPr lvl="0"/>
            <a:r>
              <a:rPr lang="en-US" dirty="0"/>
              <a:t>Anchoring: Appeal to common knowledge</a:t>
            </a:r>
          </a:p>
          <a:p>
            <a:pPr lvl="1"/>
            <a:r>
              <a:rPr lang="en-US" dirty="0"/>
              <a:t>He reached Europe six weeks after D-Day….</a:t>
            </a:r>
          </a:p>
          <a:p>
            <a:pPr lvl="1"/>
            <a:r>
              <a:rPr lang="en-US" dirty="0"/>
              <a:t>He started working on Capitol Hill three months after January 6….</a:t>
            </a:r>
          </a:p>
          <a:p>
            <a:pPr marL="0">
              <a:spcBef>
                <a:spcPts val="0"/>
              </a:spcBef>
            </a:pPr>
            <a:endParaRPr lang="en-US" dirty="0"/>
          </a:p>
        </p:txBody>
      </p:sp>
    </p:spTree>
    <p:extLst>
      <p:ext uri="{BB962C8B-B14F-4D97-AF65-F5344CB8AC3E}">
        <p14:creationId xmlns:p14="http://schemas.microsoft.com/office/powerpoint/2010/main" val="22690068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E2DCE-5B21-4D22-9D6B-AA5067BDFBEA}"/>
              </a:ext>
            </a:extLst>
          </p:cNvPr>
          <p:cNvSpPr>
            <a:spLocks noGrp="1"/>
          </p:cNvSpPr>
          <p:nvPr>
            <p:ph type="title"/>
          </p:nvPr>
        </p:nvSpPr>
        <p:spPr/>
        <p:txBody>
          <a:bodyPr/>
          <a:lstStyle/>
          <a:p>
            <a:pPr algn="ctr"/>
            <a:r>
              <a:rPr lang="en-US" b="1" dirty="0">
                <a:solidFill>
                  <a:srgbClr val="FF0000"/>
                </a:solidFill>
              </a:rPr>
              <a:t>Examples:     What Great Writing Looks like</a:t>
            </a:r>
          </a:p>
        </p:txBody>
      </p:sp>
      <p:sp>
        <p:nvSpPr>
          <p:cNvPr id="3" name="Content Placeholder 2">
            <a:extLst>
              <a:ext uri="{FF2B5EF4-FFF2-40B4-BE49-F238E27FC236}">
                <a16:creationId xmlns:a16="http://schemas.microsoft.com/office/drawing/2014/main" id="{663EDA03-186F-4E68-8F21-D5ED136928A2}"/>
              </a:ext>
            </a:extLst>
          </p:cNvPr>
          <p:cNvSpPr>
            <a:spLocks noGrp="1"/>
          </p:cNvSpPr>
          <p:nvPr>
            <p:ph idx="1"/>
          </p:nvPr>
        </p:nvSpPr>
        <p:spPr/>
        <p:txBody>
          <a:bodyPr>
            <a:normAutofit/>
          </a:bodyPr>
          <a:lstStyle/>
          <a:p>
            <a:pPr>
              <a:buFont typeface="Wingdings" panose="05000000000000000000" pitchFamily="2" charset="2"/>
              <a:buChar char="Ø"/>
            </a:pPr>
            <a:r>
              <a:rPr lang="en-US" dirty="0"/>
              <a:t>Kurt Vonnegut:</a:t>
            </a:r>
          </a:p>
          <a:p>
            <a:pPr>
              <a:buFont typeface="Wingdings" panose="05000000000000000000" pitchFamily="2" charset="2"/>
              <a:buChar char="Ø"/>
            </a:pPr>
            <a:endParaRPr lang="en-US" dirty="0"/>
          </a:p>
          <a:p>
            <a:pPr>
              <a:buFont typeface="Wingdings" panose="05000000000000000000" pitchFamily="2" charset="2"/>
              <a:buChar char="Ø"/>
            </a:pPr>
            <a:r>
              <a:rPr lang="en-US" dirty="0"/>
              <a:t>Woodward and Bernstein:</a:t>
            </a:r>
          </a:p>
          <a:p>
            <a:pPr>
              <a:buFont typeface="Wingdings" panose="05000000000000000000" pitchFamily="2" charset="2"/>
              <a:buChar char="Ø"/>
            </a:pPr>
            <a:endParaRPr lang="en-US" dirty="0"/>
          </a:p>
          <a:p>
            <a:pPr>
              <a:buFont typeface="Wingdings" panose="05000000000000000000" pitchFamily="2" charset="2"/>
              <a:buChar char="Ø"/>
            </a:pPr>
            <a:r>
              <a:rPr lang="en-US"/>
              <a:t>Alexander </a:t>
            </a:r>
            <a:r>
              <a:rPr lang="en-US" dirty="0"/>
              <a:t>Solzhenitsyn:</a:t>
            </a:r>
          </a:p>
          <a:p>
            <a:pPr>
              <a:buFont typeface="Wingdings" panose="05000000000000000000" pitchFamily="2" charset="2"/>
              <a:buChar char="Ø"/>
            </a:pPr>
            <a:endParaRPr lang="en-US" dirty="0"/>
          </a:p>
        </p:txBody>
      </p:sp>
    </p:spTree>
    <p:extLst>
      <p:ext uri="{BB962C8B-B14F-4D97-AF65-F5344CB8AC3E}">
        <p14:creationId xmlns:p14="http://schemas.microsoft.com/office/powerpoint/2010/main" val="16911069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31ED6-5224-4032-BE15-51725E6E2D90}"/>
              </a:ext>
            </a:extLst>
          </p:cNvPr>
          <p:cNvSpPr>
            <a:spLocks noGrp="1"/>
          </p:cNvSpPr>
          <p:nvPr>
            <p:ph type="title"/>
          </p:nvPr>
        </p:nvSpPr>
        <p:spPr/>
        <p:txBody>
          <a:bodyPr/>
          <a:lstStyle/>
          <a:p>
            <a:pPr algn="ctr"/>
            <a:r>
              <a:rPr lang="en-US" b="1" dirty="0">
                <a:solidFill>
                  <a:srgbClr val="FF0000"/>
                </a:solidFill>
              </a:rPr>
              <a:t>Writing Habits</a:t>
            </a:r>
          </a:p>
        </p:txBody>
      </p:sp>
      <p:sp>
        <p:nvSpPr>
          <p:cNvPr id="3" name="Content Placeholder 2">
            <a:extLst>
              <a:ext uri="{FF2B5EF4-FFF2-40B4-BE49-F238E27FC236}">
                <a16:creationId xmlns:a16="http://schemas.microsoft.com/office/drawing/2014/main" id="{F197545C-9192-4138-938C-763C70DD62EC}"/>
              </a:ext>
            </a:extLst>
          </p:cNvPr>
          <p:cNvSpPr>
            <a:spLocks noGrp="1"/>
          </p:cNvSpPr>
          <p:nvPr>
            <p:ph idx="1"/>
          </p:nvPr>
        </p:nvSpPr>
        <p:spPr/>
        <p:txBody>
          <a:bodyPr/>
          <a:lstStyle/>
          <a:p>
            <a:pPr marL="0">
              <a:spcBef>
                <a:spcPts val="0"/>
              </a:spcBef>
            </a:pPr>
            <a:r>
              <a:rPr lang="en-US" dirty="0"/>
              <a:t> Journals and notebooks, capturing ideas.</a:t>
            </a:r>
          </a:p>
          <a:p>
            <a:pPr marL="0">
              <a:spcBef>
                <a:spcPts val="0"/>
              </a:spcBef>
            </a:pPr>
            <a:endParaRPr lang="en-US" dirty="0"/>
          </a:p>
          <a:p>
            <a:pPr marL="0">
              <a:spcBef>
                <a:spcPts val="0"/>
              </a:spcBef>
            </a:pPr>
            <a:r>
              <a:rPr lang="en-US" dirty="0"/>
              <a:t>First drafts and rewrites.</a:t>
            </a:r>
          </a:p>
          <a:p>
            <a:pPr marL="457200" lvl="1">
              <a:spcBef>
                <a:spcPts val="0"/>
              </a:spcBef>
            </a:pPr>
            <a:r>
              <a:rPr lang="en-US" dirty="0"/>
              <a:t>Edit </a:t>
            </a:r>
            <a:r>
              <a:rPr lang="en-US" dirty="0" err="1"/>
              <a:t>edit</a:t>
            </a:r>
            <a:r>
              <a:rPr lang="en-US" dirty="0"/>
              <a:t> </a:t>
            </a:r>
            <a:r>
              <a:rPr lang="en-US" dirty="0" err="1"/>
              <a:t>edit</a:t>
            </a:r>
            <a:r>
              <a:rPr lang="en-US" dirty="0"/>
              <a:t> …..</a:t>
            </a:r>
          </a:p>
          <a:p>
            <a:pPr marL="0">
              <a:spcBef>
                <a:spcPts val="0"/>
              </a:spcBef>
            </a:pPr>
            <a:endParaRPr lang="en-US" dirty="0"/>
          </a:p>
          <a:p>
            <a:pPr marL="0">
              <a:spcBef>
                <a:spcPts val="0"/>
              </a:spcBef>
            </a:pPr>
            <a:r>
              <a:rPr lang="en-US" dirty="0"/>
              <a:t>Security: Back up on a second computer, different place, or online.</a:t>
            </a:r>
          </a:p>
          <a:p>
            <a:pPr marL="0">
              <a:spcBef>
                <a:spcPts val="0"/>
              </a:spcBef>
            </a:pPr>
            <a:endParaRPr lang="en-US" dirty="0"/>
          </a:p>
          <a:p>
            <a:pPr marL="0">
              <a:spcBef>
                <a:spcPts val="0"/>
              </a:spcBef>
            </a:pPr>
            <a:r>
              <a:rPr lang="en-US" dirty="0"/>
              <a:t>On-going footnotes.</a:t>
            </a:r>
          </a:p>
          <a:p>
            <a:pPr marL="0">
              <a:spcBef>
                <a:spcPts val="0"/>
              </a:spcBef>
            </a:pPr>
            <a:endParaRPr lang="en-US" dirty="0"/>
          </a:p>
          <a:p>
            <a:pPr marL="0">
              <a:spcBef>
                <a:spcPts val="0"/>
              </a:spcBef>
            </a:pPr>
            <a:r>
              <a:rPr lang="en-US" dirty="0"/>
              <a:t>Talk with other writers!!</a:t>
            </a:r>
          </a:p>
          <a:p>
            <a:pPr marL="0">
              <a:spcBef>
                <a:spcPts val="0"/>
              </a:spcBef>
            </a:pPr>
            <a:endParaRPr lang="en-US" dirty="0"/>
          </a:p>
          <a:p>
            <a:pPr marL="0" indent="0">
              <a:spcBef>
                <a:spcPts val="0"/>
              </a:spcBef>
              <a:buNone/>
            </a:pPr>
            <a:endParaRPr lang="en-US" dirty="0"/>
          </a:p>
        </p:txBody>
      </p:sp>
    </p:spTree>
    <p:extLst>
      <p:ext uri="{BB962C8B-B14F-4D97-AF65-F5344CB8AC3E}">
        <p14:creationId xmlns:p14="http://schemas.microsoft.com/office/powerpoint/2010/main" val="14673215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29E76-585D-43E2-887B-971CF981F5DE}"/>
              </a:ext>
            </a:extLst>
          </p:cNvPr>
          <p:cNvSpPr>
            <a:spLocks noGrp="1"/>
          </p:cNvSpPr>
          <p:nvPr>
            <p:ph type="title"/>
          </p:nvPr>
        </p:nvSpPr>
        <p:spPr>
          <a:xfrm>
            <a:off x="838200" y="365126"/>
            <a:ext cx="10515600" cy="612028"/>
          </a:xfrm>
        </p:spPr>
        <p:txBody>
          <a:bodyPr>
            <a:normAutofit fontScale="90000"/>
          </a:bodyPr>
          <a:lstStyle/>
          <a:p>
            <a:r>
              <a:rPr lang="en-US" b="1" dirty="0">
                <a:solidFill>
                  <a:srgbClr val="FF0000"/>
                </a:solidFill>
              </a:rPr>
              <a:t>Bonus Page: Numbers</a:t>
            </a:r>
            <a:endParaRPr lang="en-US" dirty="0"/>
          </a:p>
        </p:txBody>
      </p:sp>
      <p:sp>
        <p:nvSpPr>
          <p:cNvPr id="3" name="Content Placeholder 2">
            <a:extLst>
              <a:ext uri="{FF2B5EF4-FFF2-40B4-BE49-F238E27FC236}">
                <a16:creationId xmlns:a16="http://schemas.microsoft.com/office/drawing/2014/main" id="{8622930C-4E52-41A4-9DB2-75BF62D9BD7C}"/>
              </a:ext>
            </a:extLst>
          </p:cNvPr>
          <p:cNvSpPr>
            <a:spLocks noGrp="1"/>
          </p:cNvSpPr>
          <p:nvPr>
            <p:ph idx="1"/>
          </p:nvPr>
        </p:nvSpPr>
        <p:spPr>
          <a:xfrm>
            <a:off x="0" y="1129553"/>
            <a:ext cx="12192000" cy="5647766"/>
          </a:xfrm>
        </p:spPr>
        <p:txBody>
          <a:bodyPr>
            <a:normAutofit fontScale="77500" lnSpcReduction="20000"/>
          </a:bodyPr>
          <a:lstStyle/>
          <a:p>
            <a:pPr>
              <a:spcBef>
                <a:spcPts val="0"/>
              </a:spcBef>
              <a:spcAft>
                <a:spcPts val="600"/>
              </a:spcAft>
            </a:pPr>
            <a:r>
              <a:rPr lang="en-US" dirty="0"/>
              <a:t>Democrats are </a:t>
            </a:r>
            <a:r>
              <a:rPr lang="en-US" i="1" u="sng" dirty="0"/>
              <a:t>more</a:t>
            </a:r>
            <a:r>
              <a:rPr lang="en-US" dirty="0"/>
              <a:t> enthusiastic about investigating; they plan to issue </a:t>
            </a:r>
            <a:r>
              <a:rPr lang="en-US" i="1" u="sng" dirty="0"/>
              <a:t>more</a:t>
            </a:r>
            <a:r>
              <a:rPr lang="en-US" dirty="0"/>
              <a:t> subpoenas.</a:t>
            </a:r>
          </a:p>
          <a:p>
            <a:pPr>
              <a:spcBef>
                <a:spcPts val="0"/>
              </a:spcBef>
              <a:spcAft>
                <a:spcPts val="600"/>
              </a:spcAft>
            </a:pPr>
            <a:r>
              <a:rPr lang="en-US" dirty="0"/>
              <a:t>They will devote </a:t>
            </a:r>
            <a:r>
              <a:rPr lang="en-US" i="1" u="sng" dirty="0"/>
              <a:t>many</a:t>
            </a:r>
            <a:r>
              <a:rPr lang="en-US" dirty="0"/>
              <a:t> hours to the cause, and </a:t>
            </a:r>
            <a:r>
              <a:rPr lang="en-US" i="1" u="sng" dirty="0"/>
              <a:t>much</a:t>
            </a:r>
            <a:r>
              <a:rPr lang="en-US" dirty="0"/>
              <a:t> enthusiasm.</a:t>
            </a:r>
          </a:p>
          <a:p>
            <a:pPr>
              <a:spcBef>
                <a:spcPts val="0"/>
              </a:spcBef>
              <a:spcAft>
                <a:spcPts val="600"/>
              </a:spcAft>
            </a:pPr>
            <a:r>
              <a:rPr lang="en-US" dirty="0"/>
              <a:t>Republicans were</a:t>
            </a:r>
            <a:r>
              <a:rPr lang="en-US" i="1" u="sng" dirty="0"/>
              <a:t> less</a:t>
            </a:r>
            <a:r>
              <a:rPr lang="en-US" dirty="0"/>
              <a:t> enthusiastic and issued far</a:t>
            </a:r>
            <a:r>
              <a:rPr lang="en-US" i="1" u="sng" dirty="0"/>
              <a:t> fewer</a:t>
            </a:r>
            <a:r>
              <a:rPr lang="en-US" dirty="0"/>
              <a:t> subpoenas.</a:t>
            </a:r>
          </a:p>
          <a:p>
            <a:pPr marL="0">
              <a:spcBef>
                <a:spcPts val="0"/>
              </a:spcBef>
              <a:spcAft>
                <a:spcPts val="600"/>
              </a:spcAft>
            </a:pPr>
            <a:endParaRPr lang="en-US" dirty="0"/>
          </a:p>
          <a:p>
            <a:pPr>
              <a:spcBef>
                <a:spcPts val="0"/>
              </a:spcBef>
              <a:spcAft>
                <a:spcPts val="600"/>
              </a:spcAft>
            </a:pPr>
            <a:r>
              <a:rPr lang="en-US" dirty="0"/>
              <a:t>The first day of hearings, Congressman Nadler called </a:t>
            </a:r>
            <a:r>
              <a:rPr lang="en-US" i="1" u="sng" dirty="0"/>
              <a:t>one</a:t>
            </a:r>
            <a:r>
              <a:rPr lang="en-US" dirty="0"/>
              <a:t> witness, then </a:t>
            </a:r>
            <a:r>
              <a:rPr lang="en-US" i="1" u="sng" dirty="0"/>
              <a:t>five</a:t>
            </a:r>
            <a:r>
              <a:rPr lang="en-US" dirty="0"/>
              <a:t>, then </a:t>
            </a:r>
            <a:r>
              <a:rPr lang="en-US" i="1" u="sng" dirty="0"/>
              <a:t>twelve</a:t>
            </a:r>
            <a:r>
              <a:rPr lang="en-US" dirty="0"/>
              <a:t>, then </a:t>
            </a:r>
            <a:r>
              <a:rPr lang="en-US" i="1" u="sng" dirty="0"/>
              <a:t>twenty</a:t>
            </a:r>
            <a:r>
              <a:rPr lang="en-US" dirty="0"/>
              <a:t>.  The next week, he called </a:t>
            </a:r>
            <a:r>
              <a:rPr lang="en-US" i="1" u="sng" dirty="0"/>
              <a:t>21</a:t>
            </a:r>
            <a:r>
              <a:rPr lang="en-US" dirty="0"/>
              <a:t>, then </a:t>
            </a:r>
            <a:r>
              <a:rPr lang="en-US" i="1" u="sng" dirty="0"/>
              <a:t>37</a:t>
            </a:r>
            <a:r>
              <a:rPr lang="en-US" dirty="0"/>
              <a:t>, then </a:t>
            </a:r>
            <a:r>
              <a:rPr lang="en-US" i="1" u="sng" dirty="0"/>
              <a:t>136</a:t>
            </a:r>
            <a:r>
              <a:rPr lang="en-US" dirty="0"/>
              <a:t>.</a:t>
            </a:r>
          </a:p>
          <a:p>
            <a:pPr marL="0" indent="0">
              <a:spcBef>
                <a:spcPts val="0"/>
              </a:spcBef>
              <a:spcAft>
                <a:spcPts val="600"/>
              </a:spcAft>
              <a:buNone/>
            </a:pPr>
            <a:endParaRPr lang="en-US" dirty="0"/>
          </a:p>
          <a:p>
            <a:pPr marL="0">
              <a:spcBef>
                <a:spcPts val="0"/>
              </a:spcBef>
              <a:spcAft>
                <a:spcPts val="600"/>
              </a:spcAft>
            </a:pPr>
            <a:r>
              <a:rPr lang="en-US" i="1" u="sng" dirty="0"/>
              <a:t>Thirty-seven</a:t>
            </a:r>
            <a:r>
              <a:rPr lang="en-US" dirty="0"/>
              <a:t> witnesses, you say?  Yes, I said </a:t>
            </a:r>
            <a:r>
              <a:rPr lang="en-US" i="1" u="sng" dirty="0"/>
              <a:t>thirty-seven</a:t>
            </a:r>
            <a:r>
              <a:rPr lang="en-US" dirty="0"/>
              <a:t>.</a:t>
            </a:r>
          </a:p>
          <a:p>
            <a:pPr marL="0" indent="0">
              <a:spcBef>
                <a:spcPts val="0"/>
              </a:spcBef>
              <a:spcAft>
                <a:spcPts val="600"/>
              </a:spcAft>
              <a:buNone/>
            </a:pPr>
            <a:r>
              <a:rPr lang="en-US" dirty="0"/>
              <a:t> </a:t>
            </a:r>
          </a:p>
          <a:p>
            <a:pPr>
              <a:spcBef>
                <a:spcPts val="0"/>
              </a:spcBef>
              <a:spcAft>
                <a:spcPts val="600"/>
              </a:spcAft>
            </a:pPr>
            <a:r>
              <a:rPr lang="en-US" dirty="0"/>
              <a:t>By the time Nadler finished, his Committee had heard </a:t>
            </a:r>
            <a:r>
              <a:rPr lang="en-US" i="1" u="sng" dirty="0"/>
              <a:t>1,542</a:t>
            </a:r>
            <a:r>
              <a:rPr lang="en-US" dirty="0"/>
              <a:t> hours of testimony, or </a:t>
            </a:r>
            <a:r>
              <a:rPr lang="en-US" i="1" u="sng" dirty="0"/>
              <a:t>approximately</a:t>
            </a:r>
            <a:r>
              <a:rPr lang="en-US" dirty="0"/>
              <a:t> (or </a:t>
            </a:r>
            <a:r>
              <a:rPr lang="en-US" i="1" u="sng" dirty="0"/>
              <a:t>about</a:t>
            </a:r>
            <a:r>
              <a:rPr lang="en-US" dirty="0"/>
              <a:t> or </a:t>
            </a:r>
            <a:r>
              <a:rPr lang="en-US" u="sng" dirty="0"/>
              <a:t>circa</a:t>
            </a:r>
            <a:r>
              <a:rPr lang="en-US" dirty="0"/>
              <a:t>) </a:t>
            </a:r>
            <a:r>
              <a:rPr lang="en-US" i="1" u="sng" dirty="0"/>
              <a:t>1,500</a:t>
            </a:r>
            <a:r>
              <a:rPr lang="en-US" dirty="0"/>
              <a:t>, or </a:t>
            </a:r>
            <a:r>
              <a:rPr lang="en-US" i="1" u="sng" dirty="0"/>
              <a:t>almost 1,600</a:t>
            </a:r>
            <a:r>
              <a:rPr lang="en-US" dirty="0"/>
              <a:t>, or </a:t>
            </a:r>
            <a:r>
              <a:rPr lang="en-US" i="1" u="sng" dirty="0"/>
              <a:t>far fewer than 1,600</a:t>
            </a:r>
            <a:r>
              <a:rPr lang="en-US" dirty="0"/>
              <a:t>, or </a:t>
            </a:r>
            <a:r>
              <a:rPr lang="en-US" i="1" u="sng" dirty="0"/>
              <a:t>far more than 1,400</a:t>
            </a:r>
            <a:r>
              <a:rPr lang="en-US" dirty="0"/>
              <a:t>.</a:t>
            </a:r>
          </a:p>
          <a:p>
            <a:pPr marL="0">
              <a:spcBef>
                <a:spcPts val="0"/>
              </a:spcBef>
              <a:spcAft>
                <a:spcPts val="600"/>
              </a:spcAft>
            </a:pPr>
            <a:endParaRPr lang="en-US" dirty="0"/>
          </a:p>
          <a:p>
            <a:pPr>
              <a:spcBef>
                <a:spcPts val="0"/>
              </a:spcBef>
              <a:spcAft>
                <a:spcPts val="600"/>
              </a:spcAft>
            </a:pPr>
            <a:r>
              <a:rPr lang="en-US" dirty="0"/>
              <a:t>During Watergate, Senator Sam Ervin’s committee heard </a:t>
            </a:r>
            <a:r>
              <a:rPr lang="en-US" i="1" u="sng" dirty="0"/>
              <a:t>over 2,500</a:t>
            </a:r>
            <a:r>
              <a:rPr lang="en-US" dirty="0"/>
              <a:t> hours of testimony.  Nadler had heard </a:t>
            </a:r>
            <a:r>
              <a:rPr lang="en-US" i="1" u="sng" dirty="0"/>
              <a:t>not even two-thirds</a:t>
            </a:r>
            <a:r>
              <a:rPr lang="en-US" dirty="0"/>
              <a:t> as many hours, but </a:t>
            </a:r>
            <a:r>
              <a:rPr lang="en-US" i="1" u="sng" dirty="0"/>
              <a:t>almost two-thirds</a:t>
            </a:r>
            <a:r>
              <a:rPr lang="en-US" dirty="0"/>
              <a:t> as many.  </a:t>
            </a:r>
          </a:p>
          <a:p>
            <a:pPr marL="0" indent="0">
              <a:spcBef>
                <a:spcPts val="0"/>
              </a:spcBef>
              <a:spcAft>
                <a:spcPts val="600"/>
              </a:spcAft>
              <a:buNone/>
            </a:pPr>
            <a:r>
              <a:rPr lang="en-US" dirty="0"/>
              <a:t> </a:t>
            </a:r>
          </a:p>
          <a:p>
            <a:pPr>
              <a:spcBef>
                <a:spcPts val="0"/>
              </a:spcBef>
              <a:spcAft>
                <a:spcPts val="600"/>
              </a:spcAft>
            </a:pPr>
            <a:r>
              <a:rPr lang="en-US" dirty="0"/>
              <a:t>By contrast, Senator Carter Glass’s Banking Committee in the 1930s heard </a:t>
            </a:r>
            <a:r>
              <a:rPr lang="en-US" i="1" u="sng" dirty="0"/>
              <a:t>about 1,000</a:t>
            </a:r>
            <a:r>
              <a:rPr lang="en-US" dirty="0"/>
              <a:t> hours of testimony on Wall Street crash, </a:t>
            </a:r>
            <a:r>
              <a:rPr lang="en-US" i="1" u="sng" dirty="0"/>
              <a:t>fewer</a:t>
            </a:r>
            <a:r>
              <a:rPr lang="en-US" dirty="0"/>
              <a:t> than either of the others.  Senators back then got to the point.</a:t>
            </a:r>
          </a:p>
          <a:p>
            <a:endParaRPr lang="en-US" dirty="0"/>
          </a:p>
        </p:txBody>
      </p:sp>
    </p:spTree>
    <p:extLst>
      <p:ext uri="{BB962C8B-B14F-4D97-AF65-F5344CB8AC3E}">
        <p14:creationId xmlns:p14="http://schemas.microsoft.com/office/powerpoint/2010/main" val="29035734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E6B6F-77C7-4E31-B767-0B78754FE1F8}"/>
              </a:ext>
            </a:extLst>
          </p:cNvPr>
          <p:cNvSpPr>
            <a:spLocks noGrp="1"/>
          </p:cNvSpPr>
          <p:nvPr>
            <p:ph type="title"/>
          </p:nvPr>
        </p:nvSpPr>
        <p:spPr/>
        <p:txBody>
          <a:bodyPr/>
          <a:lstStyle/>
          <a:p>
            <a:endParaRPr lang="en-US"/>
          </a:p>
        </p:txBody>
      </p:sp>
      <p:pic>
        <p:nvPicPr>
          <p:cNvPr id="1026" name="Picture 2" descr="May be an image of text">
            <a:extLst>
              <a:ext uri="{FF2B5EF4-FFF2-40B4-BE49-F238E27FC236}">
                <a16:creationId xmlns:a16="http://schemas.microsoft.com/office/drawing/2014/main" id="{796D9F3D-C883-43C5-A944-DBD57B9E610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73872" y="-72476"/>
            <a:ext cx="7064620" cy="7064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85444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736BE-0631-435C-A041-6D8BDE358CB7}"/>
              </a:ext>
            </a:extLst>
          </p:cNvPr>
          <p:cNvSpPr>
            <a:spLocks noGrp="1"/>
          </p:cNvSpPr>
          <p:nvPr>
            <p:ph type="title"/>
          </p:nvPr>
        </p:nvSpPr>
        <p:spPr/>
        <p:txBody>
          <a:bodyPr/>
          <a:lstStyle/>
          <a:p>
            <a:pPr algn="ctr"/>
            <a:r>
              <a:rPr lang="en-US" b="1" i="1" dirty="0">
                <a:solidFill>
                  <a:srgbClr val="FF0000"/>
                </a:solidFill>
              </a:rPr>
              <a:t>Top Take Away </a:t>
            </a:r>
          </a:p>
        </p:txBody>
      </p:sp>
      <p:sp>
        <p:nvSpPr>
          <p:cNvPr id="3" name="Content Placeholder 2">
            <a:extLst>
              <a:ext uri="{FF2B5EF4-FFF2-40B4-BE49-F238E27FC236}">
                <a16:creationId xmlns:a16="http://schemas.microsoft.com/office/drawing/2014/main" id="{044389BE-CB76-40EA-9C8C-55341C5101CC}"/>
              </a:ext>
            </a:extLst>
          </p:cNvPr>
          <p:cNvSpPr>
            <a:spLocks noGrp="1"/>
          </p:cNvSpPr>
          <p:nvPr>
            <p:ph idx="1"/>
          </p:nvPr>
        </p:nvSpPr>
        <p:spPr/>
        <p:txBody>
          <a:bodyPr/>
          <a:lstStyle/>
          <a:p>
            <a:pPr marL="0" indent="0">
              <a:buNone/>
            </a:pPr>
            <a:r>
              <a:rPr lang="en-US" dirty="0"/>
              <a:t>If you are going to obsess about anything-</a:t>
            </a:r>
          </a:p>
          <a:p>
            <a:pPr marL="0" indent="0">
              <a:buNone/>
            </a:pPr>
            <a:endParaRPr lang="en-US" dirty="0"/>
          </a:p>
          <a:p>
            <a:pPr marL="0" indent="0">
              <a:buNone/>
            </a:pPr>
            <a:r>
              <a:rPr lang="en-US" dirty="0"/>
              <a:t>	Obsess over your verbs !!	</a:t>
            </a:r>
          </a:p>
          <a:p>
            <a:pPr>
              <a:buFont typeface="Wingdings" panose="05000000000000000000" pitchFamily="2" charset="2"/>
              <a:buChar char="Ø"/>
            </a:pPr>
            <a:endParaRPr lang="en-US" dirty="0"/>
          </a:p>
          <a:p>
            <a:pPr marL="457200" lvl="1" indent="0">
              <a:buNone/>
            </a:pPr>
            <a:r>
              <a:rPr lang="en-US" sz="2800" dirty="0"/>
              <a:t>	Obsess over your white space !!  </a:t>
            </a:r>
          </a:p>
          <a:p>
            <a:pPr marL="457200" lvl="1" indent="0">
              <a:buNone/>
            </a:pPr>
            <a:r>
              <a:rPr lang="en-US" sz="2800" dirty="0"/>
              <a:t>		How does your writing look on the page?</a:t>
            </a:r>
          </a:p>
        </p:txBody>
      </p:sp>
    </p:spTree>
    <p:extLst>
      <p:ext uri="{BB962C8B-B14F-4D97-AF65-F5344CB8AC3E}">
        <p14:creationId xmlns:p14="http://schemas.microsoft.com/office/powerpoint/2010/main" val="1318818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140E5-B371-4100-8E42-0ED088AA4C41}"/>
              </a:ext>
            </a:extLst>
          </p:cNvPr>
          <p:cNvSpPr>
            <a:spLocks noGrp="1"/>
          </p:cNvSpPr>
          <p:nvPr>
            <p:ph type="title"/>
          </p:nvPr>
        </p:nvSpPr>
        <p:spPr/>
        <p:txBody>
          <a:bodyPr/>
          <a:lstStyle/>
          <a:p>
            <a:r>
              <a:rPr lang="en-US" dirty="0"/>
              <a:t>What We’ll Cover</a:t>
            </a:r>
          </a:p>
        </p:txBody>
      </p:sp>
      <p:sp>
        <p:nvSpPr>
          <p:cNvPr id="3" name="Content Placeholder 2">
            <a:extLst>
              <a:ext uri="{FF2B5EF4-FFF2-40B4-BE49-F238E27FC236}">
                <a16:creationId xmlns:a16="http://schemas.microsoft.com/office/drawing/2014/main" id="{D8C0873E-8A71-40DB-9065-218384B95416}"/>
              </a:ext>
            </a:extLst>
          </p:cNvPr>
          <p:cNvSpPr>
            <a:spLocks noGrp="1"/>
          </p:cNvSpPr>
          <p:nvPr>
            <p:ph idx="1"/>
          </p:nvPr>
        </p:nvSpPr>
        <p:spPr/>
        <p:txBody>
          <a:bodyPr>
            <a:normAutofit/>
          </a:bodyPr>
          <a:lstStyle/>
          <a:p>
            <a:r>
              <a:rPr lang="en-US" b="1" i="1" dirty="0"/>
              <a:t>Grammar</a:t>
            </a:r>
            <a:r>
              <a:rPr lang="en-US" i="1" dirty="0"/>
              <a:t>: What’s the point?</a:t>
            </a:r>
          </a:p>
          <a:p>
            <a:r>
              <a:rPr lang="en-US" b="1" i="1" dirty="0"/>
              <a:t>Verbs</a:t>
            </a:r>
            <a:r>
              <a:rPr lang="en-US" i="1" dirty="0"/>
              <a:t>: The most important words on any page.</a:t>
            </a:r>
          </a:p>
          <a:p>
            <a:r>
              <a:rPr lang="en-US" b="1" i="1" dirty="0"/>
              <a:t>Sentences, Paragraphs, Transitions</a:t>
            </a:r>
            <a:r>
              <a:rPr lang="en-US" i="1" dirty="0"/>
              <a:t>.</a:t>
            </a:r>
          </a:p>
          <a:p>
            <a:r>
              <a:rPr lang="en-US" b="1" i="1" dirty="0"/>
              <a:t>Words</a:t>
            </a:r>
            <a:r>
              <a:rPr lang="en-US" i="1" dirty="0"/>
              <a:t>: Too many, or in the wrong places.</a:t>
            </a:r>
          </a:p>
          <a:p>
            <a:r>
              <a:rPr lang="en-US" b="1" i="1" dirty="0"/>
              <a:t>Commas and quotes</a:t>
            </a:r>
            <a:r>
              <a:rPr lang="en-US" i="1" dirty="0"/>
              <a:t>.</a:t>
            </a:r>
          </a:p>
          <a:p>
            <a:r>
              <a:rPr lang="en-US" b="1" i="1" dirty="0"/>
              <a:t>Examples</a:t>
            </a:r>
            <a:r>
              <a:rPr lang="en-US" i="1" dirty="0"/>
              <a:t>: What great writing looks like.</a:t>
            </a:r>
          </a:p>
          <a:p>
            <a:r>
              <a:rPr lang="en-US" b="1" i="1" dirty="0"/>
              <a:t>Habits</a:t>
            </a:r>
            <a:r>
              <a:rPr lang="en-US" i="1" dirty="0"/>
              <a:t>.</a:t>
            </a:r>
          </a:p>
          <a:p>
            <a:r>
              <a:rPr lang="en-US" b="1" i="1" dirty="0"/>
              <a:t>Questions</a:t>
            </a:r>
            <a:r>
              <a:rPr lang="en-US" i="1" dirty="0"/>
              <a:t>?</a:t>
            </a:r>
          </a:p>
          <a:p>
            <a:endParaRPr lang="en-US" dirty="0"/>
          </a:p>
        </p:txBody>
      </p:sp>
    </p:spTree>
    <p:extLst>
      <p:ext uri="{BB962C8B-B14F-4D97-AF65-F5344CB8AC3E}">
        <p14:creationId xmlns:p14="http://schemas.microsoft.com/office/powerpoint/2010/main" val="18914122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A39C5-9741-4F2F-8B85-F80AB1A495A8}"/>
              </a:ext>
            </a:extLst>
          </p:cNvPr>
          <p:cNvSpPr>
            <a:spLocks noGrp="1"/>
          </p:cNvSpPr>
          <p:nvPr>
            <p:ph type="title"/>
          </p:nvPr>
        </p:nvSpPr>
        <p:spPr/>
        <p:txBody>
          <a:bodyPr/>
          <a:lstStyle/>
          <a:p>
            <a:endParaRPr lang="en-US"/>
          </a:p>
        </p:txBody>
      </p:sp>
      <p:pic>
        <p:nvPicPr>
          <p:cNvPr id="5" name="Content Placeholder 4" descr="A close up of text on a white background&#10;&#10;Description automatically generated">
            <a:extLst>
              <a:ext uri="{FF2B5EF4-FFF2-40B4-BE49-F238E27FC236}">
                <a16:creationId xmlns:a16="http://schemas.microsoft.com/office/drawing/2014/main" id="{5A2EAA23-0695-4BF2-A955-58E457448F5B}"/>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brightnessContrast bright="11000" contrast="3000"/>
                    </a14:imgEffect>
                  </a14:imgLayer>
                </a14:imgProps>
              </a:ext>
              <a:ext uri="{28A0092B-C50C-407E-A947-70E740481C1C}">
                <a14:useLocalDpi xmlns:a14="http://schemas.microsoft.com/office/drawing/2010/main" val="0"/>
              </a:ext>
            </a:extLst>
          </a:blip>
          <a:srcRect l="8447" t="8463" r="8357" b="25906"/>
          <a:stretch/>
        </p:blipFill>
        <p:spPr>
          <a:xfrm>
            <a:off x="0" y="766563"/>
            <a:ext cx="12191302" cy="5409744"/>
          </a:xfrm>
        </p:spPr>
      </p:pic>
    </p:spTree>
    <p:extLst>
      <p:ext uri="{BB962C8B-B14F-4D97-AF65-F5344CB8AC3E}">
        <p14:creationId xmlns:p14="http://schemas.microsoft.com/office/powerpoint/2010/main" val="13509260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186A8-6A06-45FE-9D12-8893563F5A70}"/>
              </a:ext>
            </a:extLst>
          </p:cNvPr>
          <p:cNvSpPr>
            <a:spLocks noGrp="1"/>
          </p:cNvSpPr>
          <p:nvPr>
            <p:ph type="title"/>
          </p:nvPr>
        </p:nvSpPr>
        <p:spPr/>
        <p:txBody>
          <a:bodyPr/>
          <a:lstStyle/>
          <a:p>
            <a:endParaRPr lang="en-US" dirty="0"/>
          </a:p>
        </p:txBody>
      </p:sp>
      <p:pic>
        <p:nvPicPr>
          <p:cNvPr id="7" name="Content Placeholder 6" descr="A picture containing qr code&#10;&#10;Description automatically generated">
            <a:extLst>
              <a:ext uri="{FF2B5EF4-FFF2-40B4-BE49-F238E27FC236}">
                <a16:creationId xmlns:a16="http://schemas.microsoft.com/office/drawing/2014/main" id="{902CA6C9-EA7E-491D-A579-AE1D46F3548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530" y="703384"/>
            <a:ext cx="12155327" cy="4712677"/>
          </a:xfrm>
        </p:spPr>
      </p:pic>
    </p:spTree>
    <p:extLst>
      <p:ext uri="{BB962C8B-B14F-4D97-AF65-F5344CB8AC3E}">
        <p14:creationId xmlns:p14="http://schemas.microsoft.com/office/powerpoint/2010/main" val="20924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3E7E97-550B-43E1-88F3-DD04E5B61E09}"/>
              </a:ext>
            </a:extLst>
          </p:cNvPr>
          <p:cNvSpPr>
            <a:spLocks noGrp="1"/>
          </p:cNvSpPr>
          <p:nvPr>
            <p:ph idx="1"/>
          </p:nvPr>
        </p:nvSpPr>
        <p:spPr>
          <a:xfrm>
            <a:off x="838200" y="1093694"/>
            <a:ext cx="10515600" cy="5083269"/>
          </a:xfrm>
        </p:spPr>
        <p:txBody>
          <a:bodyPr>
            <a:normAutofit fontScale="85000" lnSpcReduction="20000"/>
          </a:bodyPr>
          <a:lstStyle/>
          <a:p>
            <a:r>
              <a:rPr lang="en-US" dirty="0"/>
              <a:t>Good writing:</a:t>
            </a:r>
          </a:p>
          <a:p>
            <a:pPr lvl="1"/>
            <a:r>
              <a:rPr lang="en-US" dirty="0"/>
              <a:t>When it’s good, you don’t notice it;</a:t>
            </a:r>
          </a:p>
          <a:p>
            <a:pPr lvl="1"/>
            <a:r>
              <a:rPr lang="en-US" dirty="0"/>
              <a:t>When it’s bad, it’s dense, stiff, confusing, and hard to read.</a:t>
            </a:r>
          </a:p>
          <a:p>
            <a:pPr lvl="1"/>
            <a:endParaRPr lang="en-US" dirty="0"/>
          </a:p>
          <a:p>
            <a:r>
              <a:rPr lang="en-US" dirty="0"/>
              <a:t>Goals:</a:t>
            </a:r>
          </a:p>
          <a:p>
            <a:pPr lvl="1"/>
            <a:r>
              <a:rPr lang="en-US" dirty="0"/>
              <a:t>Minimize  friction;</a:t>
            </a:r>
          </a:p>
          <a:p>
            <a:pPr lvl="1"/>
            <a:r>
              <a:rPr lang="en-US" dirty="0"/>
              <a:t>Build pace, momentum, energy;</a:t>
            </a:r>
          </a:p>
          <a:p>
            <a:pPr lvl="1"/>
            <a:r>
              <a:rPr lang="en-US" dirty="0"/>
              <a:t>Convey information – facts, feelings, energy – seamlessly.</a:t>
            </a:r>
          </a:p>
          <a:p>
            <a:pPr lvl="2"/>
            <a:r>
              <a:rPr lang="en-US" dirty="0"/>
              <a:t>Hard for you, the writer,</a:t>
            </a:r>
          </a:p>
          <a:p>
            <a:pPr lvl="2"/>
            <a:r>
              <a:rPr lang="en-US" dirty="0"/>
              <a:t>Easy for me, the reader.</a:t>
            </a:r>
          </a:p>
          <a:p>
            <a:pPr lvl="1"/>
            <a:endParaRPr lang="en-US" dirty="0"/>
          </a:p>
          <a:p>
            <a:r>
              <a:rPr lang="en-US" dirty="0"/>
              <a:t>Like hockey.</a:t>
            </a:r>
          </a:p>
          <a:p>
            <a:endParaRPr lang="en-US" dirty="0"/>
          </a:p>
          <a:p>
            <a:r>
              <a:rPr lang="en-US" dirty="0"/>
              <a:t>But: Don’t let punctiliousness get in the way-</a:t>
            </a:r>
          </a:p>
          <a:p>
            <a:pPr lvl="1"/>
            <a:r>
              <a:rPr lang="en-US" dirty="0"/>
              <a:t>First drafts are for getting ideas on paper-</a:t>
            </a:r>
          </a:p>
          <a:p>
            <a:pPr lvl="2"/>
            <a:r>
              <a:rPr lang="en-US" dirty="0"/>
              <a:t>Second and third drafts are for making them sing!!</a:t>
            </a:r>
          </a:p>
        </p:txBody>
      </p:sp>
    </p:spTree>
    <p:extLst>
      <p:ext uri="{BB962C8B-B14F-4D97-AF65-F5344CB8AC3E}">
        <p14:creationId xmlns:p14="http://schemas.microsoft.com/office/powerpoint/2010/main" val="1191876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B32DA-25E6-946D-B61B-DA48FF344F61}"/>
              </a:ext>
            </a:extLst>
          </p:cNvPr>
          <p:cNvSpPr>
            <a:spLocks noGrp="1"/>
          </p:cNvSpPr>
          <p:nvPr>
            <p:ph type="title"/>
          </p:nvPr>
        </p:nvSpPr>
        <p:spPr/>
        <p:txBody>
          <a:bodyPr/>
          <a:lstStyle/>
          <a:p>
            <a:endParaRPr lang="en-US"/>
          </a:p>
        </p:txBody>
      </p:sp>
      <p:pic>
        <p:nvPicPr>
          <p:cNvPr id="5" name="Content Placeholder 4" descr="Text&#10;&#10;Description automatically generated">
            <a:extLst>
              <a:ext uri="{FF2B5EF4-FFF2-40B4-BE49-F238E27FC236}">
                <a16:creationId xmlns:a16="http://schemas.microsoft.com/office/drawing/2014/main" id="{1D0DC9DC-48A8-D20B-0E78-7B477B4441B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138605"/>
            <a:ext cx="12192001" cy="4671350"/>
          </a:xfrm>
        </p:spPr>
      </p:pic>
    </p:spTree>
    <p:extLst>
      <p:ext uri="{BB962C8B-B14F-4D97-AF65-F5344CB8AC3E}">
        <p14:creationId xmlns:p14="http://schemas.microsoft.com/office/powerpoint/2010/main" val="3508920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F95E-AEBD-4ED6-AB89-279F9A2C1D13}"/>
              </a:ext>
            </a:extLst>
          </p:cNvPr>
          <p:cNvSpPr>
            <a:spLocks noGrp="1"/>
          </p:cNvSpPr>
          <p:nvPr>
            <p:ph type="title"/>
          </p:nvPr>
        </p:nvSpPr>
        <p:spPr>
          <a:xfrm>
            <a:off x="838200" y="124011"/>
            <a:ext cx="10515600" cy="1114051"/>
          </a:xfrm>
        </p:spPr>
        <p:txBody>
          <a:bodyPr/>
          <a:lstStyle/>
          <a:p>
            <a:pPr algn="ctr"/>
            <a:r>
              <a:rPr lang="en-US" b="1" i="1" dirty="0">
                <a:solidFill>
                  <a:srgbClr val="FF0000"/>
                </a:solidFill>
              </a:rPr>
              <a:t>Verbs:     Passive, Lazy, Weak</a:t>
            </a:r>
            <a:endParaRPr lang="en-US" b="1" dirty="0">
              <a:solidFill>
                <a:srgbClr val="FF0000"/>
              </a:solidFill>
            </a:endParaRPr>
          </a:p>
        </p:txBody>
      </p:sp>
      <p:sp>
        <p:nvSpPr>
          <p:cNvPr id="3" name="Content Placeholder 2">
            <a:extLst>
              <a:ext uri="{FF2B5EF4-FFF2-40B4-BE49-F238E27FC236}">
                <a16:creationId xmlns:a16="http://schemas.microsoft.com/office/drawing/2014/main" id="{58C2A245-AE79-48C2-96FD-796E9A4D38E7}"/>
              </a:ext>
            </a:extLst>
          </p:cNvPr>
          <p:cNvSpPr>
            <a:spLocks noGrp="1"/>
          </p:cNvSpPr>
          <p:nvPr>
            <p:ph idx="1"/>
          </p:nvPr>
        </p:nvSpPr>
        <p:spPr>
          <a:xfrm>
            <a:off x="918882" y="1238062"/>
            <a:ext cx="10515600" cy="4663974"/>
          </a:xfrm>
        </p:spPr>
        <p:txBody>
          <a:bodyPr>
            <a:normAutofit fontScale="77500" lnSpcReduction="20000"/>
          </a:bodyPr>
          <a:lstStyle/>
          <a:p>
            <a:r>
              <a:rPr lang="en-US" dirty="0"/>
              <a:t>John walked the dog.						(active)</a:t>
            </a:r>
          </a:p>
          <a:p>
            <a:r>
              <a:rPr lang="en-US" dirty="0"/>
              <a:t>The dog was walked.						(passive)</a:t>
            </a:r>
          </a:p>
          <a:p>
            <a:r>
              <a:rPr lang="en-US" dirty="0"/>
              <a:t>The dog was walked by John.					(passive)</a:t>
            </a:r>
          </a:p>
          <a:p>
            <a:pPr lvl="1"/>
            <a:r>
              <a:rPr lang="en-US" dirty="0"/>
              <a:t>The dog loved being walked by John. 				(active/gerund)</a:t>
            </a:r>
          </a:p>
          <a:p>
            <a:pPr lvl="1"/>
            <a:r>
              <a:rPr lang="en-US" dirty="0"/>
              <a:t>The dog permitted John to join him in walking.			(active)</a:t>
            </a:r>
          </a:p>
          <a:p>
            <a:endParaRPr lang="en-US" dirty="0"/>
          </a:p>
          <a:p>
            <a:r>
              <a:rPr lang="en-US" dirty="0"/>
              <a:t>John was an aspiring writer. He was hungry for success.	(Lazy)</a:t>
            </a:r>
          </a:p>
          <a:p>
            <a:pPr lvl="1"/>
            <a:r>
              <a:rPr lang="en-US" dirty="0"/>
              <a:t>John aspired to write.  He yearned to succeed.			(Active – better)</a:t>
            </a:r>
          </a:p>
          <a:p>
            <a:pPr lvl="1"/>
            <a:r>
              <a:rPr lang="en-US" dirty="0"/>
              <a:t>Tonight’s workshop was fantastic!				(Simply true!!)</a:t>
            </a:r>
          </a:p>
          <a:p>
            <a:pPr marL="457200" lvl="1" indent="0">
              <a:buNone/>
            </a:pPr>
            <a:endParaRPr lang="en-US" dirty="0"/>
          </a:p>
          <a:p>
            <a:r>
              <a:rPr lang="en-US" i="1" u="sng" dirty="0"/>
              <a:t>Ken’s rule:  “Was” no more than twice per page !!</a:t>
            </a:r>
          </a:p>
          <a:p>
            <a:endParaRPr lang="en-US" i="1" u="sng" dirty="0"/>
          </a:p>
          <a:p>
            <a:r>
              <a:rPr lang="en-US" dirty="0"/>
              <a:t>John </a:t>
            </a:r>
            <a:r>
              <a:rPr lang="en-US" dirty="0" err="1"/>
              <a:t>coulda</a:t>
            </a:r>
            <a:r>
              <a:rPr lang="en-US" dirty="0"/>
              <a:t>, </a:t>
            </a:r>
            <a:r>
              <a:rPr lang="en-US" dirty="0" err="1"/>
              <a:t>shoulda</a:t>
            </a:r>
            <a:r>
              <a:rPr lang="en-US" dirty="0"/>
              <a:t>, </a:t>
            </a:r>
            <a:r>
              <a:rPr lang="en-US" dirty="0" err="1"/>
              <a:t>woulda</a:t>
            </a:r>
            <a:r>
              <a:rPr lang="en-US" dirty="0"/>
              <a:t> walked the dog, but didn’t.	       (Conditional)</a:t>
            </a:r>
          </a:p>
          <a:p>
            <a:r>
              <a:rPr lang="en-US" dirty="0"/>
              <a:t>John would walk the dog.   Did he?</a:t>
            </a:r>
          </a:p>
          <a:p>
            <a:endParaRPr lang="en-US" dirty="0"/>
          </a:p>
          <a:p>
            <a:endParaRPr lang="en-US" dirty="0"/>
          </a:p>
          <a:p>
            <a:endParaRPr lang="en-US" dirty="0"/>
          </a:p>
        </p:txBody>
      </p:sp>
    </p:spTree>
    <p:extLst>
      <p:ext uri="{BB962C8B-B14F-4D97-AF65-F5344CB8AC3E}">
        <p14:creationId xmlns:p14="http://schemas.microsoft.com/office/powerpoint/2010/main" val="31306561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7DB92-4022-D6D5-8033-7E169E4567FD}"/>
              </a:ext>
            </a:extLst>
          </p:cNvPr>
          <p:cNvSpPr>
            <a:spLocks noGrp="1"/>
          </p:cNvSpPr>
          <p:nvPr>
            <p:ph type="title"/>
          </p:nvPr>
        </p:nvSpPr>
        <p:spPr>
          <a:xfrm>
            <a:off x="91604" y="1"/>
            <a:ext cx="11390103" cy="614835"/>
          </a:xfrm>
        </p:spPr>
        <p:txBody>
          <a:bodyPr>
            <a:normAutofit/>
          </a:bodyPr>
          <a:lstStyle/>
          <a:p>
            <a:r>
              <a:rPr lang="en-US" sz="2800" b="1" i="1" dirty="0">
                <a:solidFill>
                  <a:srgbClr val="FF0000"/>
                </a:solidFill>
              </a:rPr>
              <a:t>When passive voice </a:t>
            </a:r>
            <a:r>
              <a:rPr lang="en-US" sz="2800" b="1" i="1" u="sng" dirty="0">
                <a:solidFill>
                  <a:srgbClr val="FF0000"/>
                </a:solidFill>
              </a:rPr>
              <a:t>should </a:t>
            </a:r>
            <a:r>
              <a:rPr lang="en-US" sz="2800" b="1" i="1" dirty="0">
                <a:solidFill>
                  <a:srgbClr val="FF0000"/>
                </a:solidFill>
              </a:rPr>
              <a:t>be used!     </a:t>
            </a:r>
            <a:r>
              <a:rPr lang="en-US" sz="2800" b="0" i="1" dirty="0"/>
              <a:t>NY Times, March 3, 2023</a:t>
            </a:r>
          </a:p>
        </p:txBody>
      </p:sp>
      <p:sp>
        <p:nvSpPr>
          <p:cNvPr id="3" name="Content Placeholder 2">
            <a:extLst>
              <a:ext uri="{FF2B5EF4-FFF2-40B4-BE49-F238E27FC236}">
                <a16:creationId xmlns:a16="http://schemas.microsoft.com/office/drawing/2014/main" id="{4ED72169-FF8A-E00B-4382-6D29BA0D61BE}"/>
              </a:ext>
            </a:extLst>
          </p:cNvPr>
          <p:cNvSpPr>
            <a:spLocks noGrp="1"/>
          </p:cNvSpPr>
          <p:nvPr>
            <p:ph idx="1"/>
          </p:nvPr>
        </p:nvSpPr>
        <p:spPr>
          <a:xfrm>
            <a:off x="801897" y="1359354"/>
            <a:ext cx="12228864" cy="5498646"/>
          </a:xfrm>
        </p:spPr>
        <p:txBody>
          <a:bodyPr/>
          <a:lstStyle/>
          <a:p>
            <a:endParaRPr lang="en-US" dirty="0"/>
          </a:p>
        </p:txBody>
      </p:sp>
      <p:sp>
        <p:nvSpPr>
          <p:cNvPr id="4" name="Slide Number Placeholder 3">
            <a:extLst>
              <a:ext uri="{FF2B5EF4-FFF2-40B4-BE49-F238E27FC236}">
                <a16:creationId xmlns:a16="http://schemas.microsoft.com/office/drawing/2014/main" id="{914953CE-3173-0D10-CE64-24687B8B032B}"/>
              </a:ext>
            </a:extLst>
          </p:cNvPr>
          <p:cNvSpPr>
            <a:spLocks noGrp="1"/>
          </p:cNvSpPr>
          <p:nvPr>
            <p:ph type="sldNum" sz="quarter" idx="12"/>
          </p:nvPr>
        </p:nvSpPr>
        <p:spPr/>
        <p:txBody>
          <a:bodyPr/>
          <a:lstStyle/>
          <a:p>
            <a:fld id="{58CFD7B8-A2DA-FC47-A7E4-C0F2CF24B2DF}" type="slidenum">
              <a:rPr lang="en-US" smtClean="0"/>
              <a:pPr/>
              <a:t>8</a:t>
            </a:fld>
            <a:endParaRPr lang="en-US"/>
          </a:p>
        </p:txBody>
      </p:sp>
      <p:pic>
        <p:nvPicPr>
          <p:cNvPr id="1026" name="Picture 2">
            <a:extLst>
              <a:ext uri="{FF2B5EF4-FFF2-40B4-BE49-F238E27FC236}">
                <a16:creationId xmlns:a16="http://schemas.microsoft.com/office/drawing/2014/main" id="{A87B99D5-7F48-FF63-302D-AE67F65D15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5" y="910318"/>
            <a:ext cx="12184248" cy="4804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20619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79CC3-770A-428E-B372-E246E250B7BA}"/>
              </a:ext>
            </a:extLst>
          </p:cNvPr>
          <p:cNvSpPr>
            <a:spLocks noGrp="1"/>
          </p:cNvSpPr>
          <p:nvPr>
            <p:ph type="title"/>
          </p:nvPr>
        </p:nvSpPr>
        <p:spPr/>
        <p:txBody>
          <a:bodyPr/>
          <a:lstStyle/>
          <a:p>
            <a:pPr algn="ctr"/>
            <a:r>
              <a:rPr lang="en-US" b="1" i="1" dirty="0">
                <a:solidFill>
                  <a:srgbClr val="FF0000"/>
                </a:solidFill>
              </a:rPr>
              <a:t>Tenses: When complex verbs </a:t>
            </a:r>
            <a:r>
              <a:rPr lang="en-US" b="1" i="1" u="sng" dirty="0">
                <a:solidFill>
                  <a:srgbClr val="FF0000"/>
                </a:solidFill>
              </a:rPr>
              <a:t>should</a:t>
            </a:r>
            <a:r>
              <a:rPr lang="en-US" b="1" i="1" dirty="0">
                <a:solidFill>
                  <a:srgbClr val="FF0000"/>
                </a:solidFill>
              </a:rPr>
              <a:t> be used!</a:t>
            </a:r>
          </a:p>
        </p:txBody>
      </p:sp>
      <p:sp>
        <p:nvSpPr>
          <p:cNvPr id="3" name="Content Placeholder 2">
            <a:extLst>
              <a:ext uri="{FF2B5EF4-FFF2-40B4-BE49-F238E27FC236}">
                <a16:creationId xmlns:a16="http://schemas.microsoft.com/office/drawing/2014/main" id="{EA590DC0-CE54-4758-8279-4E9B7FCEA93E}"/>
              </a:ext>
            </a:extLst>
          </p:cNvPr>
          <p:cNvSpPr>
            <a:spLocks noGrp="1"/>
          </p:cNvSpPr>
          <p:nvPr>
            <p:ph idx="1"/>
          </p:nvPr>
        </p:nvSpPr>
        <p:spPr>
          <a:xfrm>
            <a:off x="838200" y="1792941"/>
            <a:ext cx="10515600" cy="4699934"/>
          </a:xfrm>
        </p:spPr>
        <p:txBody>
          <a:bodyPr>
            <a:normAutofit fontScale="92500" lnSpcReduction="20000"/>
          </a:bodyPr>
          <a:lstStyle/>
          <a:p>
            <a:pPr marL="0">
              <a:spcBef>
                <a:spcPts val="0"/>
              </a:spcBef>
            </a:pPr>
            <a:r>
              <a:rPr lang="en-US" dirty="0"/>
              <a:t>John was walking the dog but hadn’t finished yet.	(past progressive)</a:t>
            </a:r>
          </a:p>
          <a:p>
            <a:pPr marL="0">
              <a:spcBef>
                <a:spcPts val="0"/>
              </a:spcBef>
            </a:pPr>
            <a:r>
              <a:rPr lang="en-US" dirty="0"/>
              <a:t>         had walked the dog long before dinner.		(past perfect)</a:t>
            </a:r>
          </a:p>
          <a:p>
            <a:pPr marL="0">
              <a:spcBef>
                <a:spcPts val="0"/>
              </a:spcBef>
            </a:pPr>
            <a:r>
              <a:rPr lang="en-US" dirty="0"/>
              <a:t>         had been walking until he got home.	(past perfect progressive)</a:t>
            </a:r>
          </a:p>
          <a:p>
            <a:pPr marL="0">
              <a:spcBef>
                <a:spcPts val="0"/>
              </a:spcBef>
            </a:pPr>
            <a:endParaRPr lang="en-US" dirty="0"/>
          </a:p>
          <a:p>
            <a:pPr marL="0">
              <a:spcBef>
                <a:spcPts val="0"/>
              </a:spcBef>
            </a:pPr>
            <a:r>
              <a:rPr lang="en-US" dirty="0"/>
              <a:t>John is walking the bog.				(present progressive)</a:t>
            </a:r>
          </a:p>
          <a:p>
            <a:pPr marL="0">
              <a:spcBef>
                <a:spcPts val="0"/>
              </a:spcBef>
            </a:pPr>
            <a:r>
              <a:rPr lang="en-US" dirty="0"/>
              <a:t> 	has walked the dog. 				(present perfect)	</a:t>
            </a:r>
          </a:p>
          <a:p>
            <a:pPr marL="0">
              <a:spcBef>
                <a:spcPts val="0"/>
              </a:spcBef>
            </a:pPr>
            <a:r>
              <a:rPr lang="en-US" dirty="0"/>
              <a:t>         has been walking… 				(present perfect progressive)</a:t>
            </a:r>
          </a:p>
          <a:p>
            <a:pPr marL="0">
              <a:spcBef>
                <a:spcPts val="0"/>
              </a:spcBef>
            </a:pPr>
            <a:r>
              <a:rPr lang="en-US" dirty="0"/>
              <a:t>         will be walking the dog.			(future progressive)</a:t>
            </a:r>
          </a:p>
          <a:p>
            <a:pPr marL="0">
              <a:spcBef>
                <a:spcPts val="0"/>
              </a:spcBef>
            </a:pPr>
            <a:r>
              <a:rPr lang="en-US" dirty="0"/>
              <a:t> 	will have walked the dog			(future perfect)</a:t>
            </a:r>
          </a:p>
          <a:p>
            <a:pPr marL="0">
              <a:spcBef>
                <a:spcPts val="0"/>
              </a:spcBef>
            </a:pPr>
            <a:r>
              <a:rPr lang="en-US" dirty="0"/>
              <a:t>         will have been walking…			(future perfect progressive)</a:t>
            </a:r>
          </a:p>
          <a:p>
            <a:pPr marL="0">
              <a:spcBef>
                <a:spcPts val="0"/>
              </a:spcBef>
            </a:pPr>
            <a:endParaRPr lang="en-US" dirty="0"/>
          </a:p>
          <a:p>
            <a:pPr marL="0">
              <a:spcBef>
                <a:spcPts val="0"/>
              </a:spcBef>
            </a:pPr>
            <a:endParaRPr lang="en-US" dirty="0"/>
          </a:p>
          <a:p>
            <a:pPr marL="0">
              <a:spcBef>
                <a:spcPts val="0"/>
              </a:spcBef>
            </a:pPr>
            <a:r>
              <a:rPr lang="en-US" dirty="0"/>
              <a:t>If John were to walk the dog, he would do it now. 	(subjunctive)	</a:t>
            </a:r>
          </a:p>
          <a:p>
            <a:pPr marL="0">
              <a:spcBef>
                <a:spcPts val="0"/>
              </a:spcBef>
            </a:pPr>
            <a:r>
              <a:rPr lang="en-US" dirty="0"/>
              <a:t>Afterward, John put to bed his walked dog. 	(past participle, an adjective)</a:t>
            </a:r>
          </a:p>
          <a:p>
            <a:pPr marL="0">
              <a:spcBef>
                <a:spcPts val="0"/>
              </a:spcBef>
            </a:pPr>
            <a:r>
              <a:rPr lang="en-US" dirty="0"/>
              <a:t>He was tired of walking the dog.			(gerund, verb as a noun)</a:t>
            </a:r>
          </a:p>
          <a:p>
            <a:pPr marL="0">
              <a:spcBef>
                <a:spcPts val="0"/>
              </a:spcBef>
            </a:pPr>
            <a:r>
              <a:rPr lang="en-US" dirty="0"/>
              <a:t>He hated to walk the cat.			  	(infinitive, verb as noun)</a:t>
            </a:r>
          </a:p>
          <a:p>
            <a:pPr lvl="2">
              <a:buFont typeface="Wingdings" panose="05000000000000000000" pitchFamily="2" charset="2"/>
              <a:buChar char="§"/>
            </a:pPr>
            <a:endParaRPr lang="en-US" dirty="0"/>
          </a:p>
        </p:txBody>
      </p:sp>
    </p:spTree>
    <p:extLst>
      <p:ext uri="{BB962C8B-B14F-4D97-AF65-F5344CB8AC3E}">
        <p14:creationId xmlns:p14="http://schemas.microsoft.com/office/powerpoint/2010/main" val="25369340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14103</TotalTime>
  <Words>1846</Words>
  <Application>Microsoft Office PowerPoint</Application>
  <PresentationFormat>Widescreen</PresentationFormat>
  <Paragraphs>208</Paragraphs>
  <Slides>30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Calibri Light</vt:lpstr>
      <vt:lpstr>Wingdings</vt:lpstr>
      <vt:lpstr>Office Theme</vt:lpstr>
      <vt:lpstr>HIGH OCTANE GRAMMAR: Verbs, sentences, clarity, space, and humanity,  to make your writing sing.</vt:lpstr>
      <vt:lpstr>PowerPoint Presentation</vt:lpstr>
      <vt:lpstr>What We’ll Cover</vt:lpstr>
      <vt:lpstr>PowerPoint Presentation</vt:lpstr>
      <vt:lpstr>PowerPoint Presentation</vt:lpstr>
      <vt:lpstr>PowerPoint Presentation</vt:lpstr>
      <vt:lpstr>Verbs:     Passive, Lazy, Weak</vt:lpstr>
      <vt:lpstr>When passive voice should be used!     NY Times, March 3, 2023</vt:lpstr>
      <vt:lpstr>Tenses: When complex verbs should be used!</vt:lpstr>
      <vt:lpstr>PowerPoint Presentation</vt:lpstr>
      <vt:lpstr>When can you violate all these rules?</vt:lpstr>
      <vt:lpstr>Sentences, Paragraphs, Transitions  All about pacing, readability.  </vt:lpstr>
      <vt:lpstr>Long versus Run-On</vt:lpstr>
      <vt:lpstr>PowerPoint Presentation</vt:lpstr>
      <vt:lpstr>PowerPoint Presentation</vt:lpstr>
      <vt:lpstr>How about this sentence?</vt:lpstr>
      <vt:lpstr>How about this sentence?</vt:lpstr>
      <vt:lpstr>PowerPoint Presentation</vt:lpstr>
      <vt:lpstr>PowerPoint Presentation</vt:lpstr>
      <vt:lpstr>Words:  Too many.</vt:lpstr>
      <vt:lpstr>Words: In the wrong places.</vt:lpstr>
      <vt:lpstr>Commas and Quotes</vt:lpstr>
      <vt:lpstr>Apostrophies</vt:lpstr>
      <vt:lpstr>Anchoring:  </vt:lpstr>
      <vt:lpstr>Examples:     What Great Writing Looks like</vt:lpstr>
      <vt:lpstr>Writing Habits</vt:lpstr>
      <vt:lpstr>Bonus Page: Numbers</vt:lpstr>
      <vt:lpstr>PowerPoint Presentation</vt:lpstr>
      <vt:lpstr>Top Take Away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Writing as a Business</dc:title>
  <dc:creator>Andrea Parker</dc:creator>
  <cp:lastModifiedBy>Kenneth Ackerman</cp:lastModifiedBy>
  <cp:revision>93</cp:revision>
  <cp:lastPrinted>2021-03-23T17:55:26Z</cp:lastPrinted>
  <dcterms:created xsi:type="dcterms:W3CDTF">2019-10-03T14:35:17Z</dcterms:created>
  <dcterms:modified xsi:type="dcterms:W3CDTF">2025-01-09T17:23:21Z</dcterms:modified>
</cp:coreProperties>
</file>