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278" r:id="rId4"/>
    <p:sldId id="277" r:id="rId5"/>
    <p:sldId id="257" r:id="rId6"/>
    <p:sldId id="290" r:id="rId7"/>
    <p:sldId id="270" r:id="rId8"/>
    <p:sldId id="265" r:id="rId9"/>
    <p:sldId id="279" r:id="rId10"/>
    <p:sldId id="273" r:id="rId11"/>
    <p:sldId id="280" r:id="rId12"/>
    <p:sldId id="261" r:id="rId13"/>
    <p:sldId id="295" r:id="rId14"/>
    <p:sldId id="296" r:id="rId15"/>
    <p:sldId id="263" r:id="rId16"/>
    <p:sldId id="262" r:id="rId17"/>
    <p:sldId id="297" r:id="rId18"/>
    <p:sldId id="294" r:id="rId19"/>
    <p:sldId id="289" r:id="rId20"/>
    <p:sldId id="266" r:id="rId21"/>
    <p:sldId id="259" r:id="rId22"/>
    <p:sldId id="264" r:id="rId23"/>
    <p:sldId id="260" r:id="rId24"/>
    <p:sldId id="281"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122" d="100"/>
          <a:sy n="122" d="100"/>
        </p:scale>
        <p:origin x="100" y="904"/>
      </p:cViewPr>
      <p:guideLst/>
    </p:cSldViewPr>
  </p:slideViewPr>
  <p:notesTextViewPr>
    <p:cViewPr>
      <p:scale>
        <a:sx n="1" d="1"/>
        <a:sy n="1" d="1"/>
      </p:scale>
      <p:origin x="0" y="0"/>
    </p:cViewPr>
  </p:notesTextViewPr>
  <p:sorterViewPr>
    <p:cViewPr varScale="1">
      <p:scale>
        <a:sx n="100" d="100"/>
        <a:sy n="100" d="100"/>
      </p:scale>
      <p:origin x="0" y="-15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ED8A-3319-4860-8CDC-70874B5DA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E715E-DA84-4330-B0AA-62014BD32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3C6D71-1C03-4717-82D2-7F494447A265}"/>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B97F356E-BE6B-463D-AB65-703E1E750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04A2F-9382-4BC4-AC39-5678F8A7C97A}"/>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425660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87DC-1570-467E-81C8-444D30FA7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A47DEE-74AC-4D5B-B96D-99F460A9C4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B26C-92F3-451F-A69C-4161ACAA72B5}"/>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F736BA3C-1081-40CA-8C0F-47BF824F4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3F869-48C4-42DA-A9D1-7F1C06BB710B}"/>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1556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7B1A54-A11A-4858-B81C-C72045CFF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048D7-DF3C-4915-BD03-BCA1A839FE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857F8-1050-4750-AAF5-24C362F3B3A0}"/>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127D6050-0FDF-4B06-8110-2637E5C67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63BDB-CAAF-4B11-89B9-E3D7871C4718}"/>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95272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B204-8F44-4F66-8465-7A0641463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90F09-CE24-4C63-8F80-B822D4D20B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C61A1-B096-456C-A914-6A5E417B37A6}"/>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6EB509FF-5FC0-4C3A-AD98-25B1B0082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E4DF9-20FE-4B86-847F-AD039235940D}"/>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80530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F387-897B-4FDD-BDFD-68874216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29DE79-87BA-4F35-88D6-76496B70E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8DCBF-A9EF-4EC1-8CD2-B62C79034DF3}"/>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A4ECC2D7-6BE0-4AC6-8120-E6A500E2C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A6DCB-90B3-4784-8798-7EC8AA92A554}"/>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17949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74A9-B05A-464B-A152-5DF331DFE0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797B0-51FE-4E04-87B5-DB5978E81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9F6D9D-BE1B-421B-925C-C83B5BA402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2D3F8F-0C91-42F7-B70E-44E13B3109B4}"/>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6" name="Footer Placeholder 5">
            <a:extLst>
              <a:ext uri="{FF2B5EF4-FFF2-40B4-BE49-F238E27FC236}">
                <a16:creationId xmlns:a16="http://schemas.microsoft.com/office/drawing/2014/main" id="{C279E107-18BD-4EAA-B39F-1550ADEB15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5789A-011E-4A34-B220-1F21FC672ADF}"/>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237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12D9-2197-45A1-96D1-DA1050A3F9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CFF4D1-B77F-4804-A6DD-433F8BEDD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9BAF9-84F5-49A5-BD1A-70CBD6D7F5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FF163D-8BDA-4274-8C3D-B75F1562C0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71EB5-49D2-40A3-BBEC-F007913F4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51DDCA-F850-4154-93D0-46EEC1CAEB7A}"/>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8" name="Footer Placeholder 7">
            <a:extLst>
              <a:ext uri="{FF2B5EF4-FFF2-40B4-BE49-F238E27FC236}">
                <a16:creationId xmlns:a16="http://schemas.microsoft.com/office/drawing/2014/main" id="{142F6F4F-C2E2-47BE-B59F-1BE5C3EBCF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784ABE-A80F-4414-A4A4-C2DFA9763291}"/>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202721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FF66-66B4-48F1-B9BF-91AF7EC644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CD921-25EC-4419-B3CC-CD9FCF7B25A1}"/>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4" name="Footer Placeholder 3">
            <a:extLst>
              <a:ext uri="{FF2B5EF4-FFF2-40B4-BE49-F238E27FC236}">
                <a16:creationId xmlns:a16="http://schemas.microsoft.com/office/drawing/2014/main" id="{F1FD0B2B-7FC1-4EC0-83EE-8CADD1AC3B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4C59B1-F8A9-4221-A3BB-1304C1A11FAD}"/>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8061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08E4E-0241-4D77-BF17-0A8D47BA1F4D}"/>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3" name="Footer Placeholder 2">
            <a:extLst>
              <a:ext uri="{FF2B5EF4-FFF2-40B4-BE49-F238E27FC236}">
                <a16:creationId xmlns:a16="http://schemas.microsoft.com/office/drawing/2014/main" id="{3DFDBD53-228F-4E2E-A58B-D16FB63CF3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4FC2B2-AFBB-4403-AAB7-3B1DEC38D4C9}"/>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414086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E7C4-4A51-4ACA-A0D7-B2688E9AB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639BCD-AA05-4CA3-8F0A-058850B25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312E52-9F0E-4940-9C31-3CE641843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544DE-FBA3-4603-8A17-ABA81C10880C}"/>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6" name="Footer Placeholder 5">
            <a:extLst>
              <a:ext uri="{FF2B5EF4-FFF2-40B4-BE49-F238E27FC236}">
                <a16:creationId xmlns:a16="http://schemas.microsoft.com/office/drawing/2014/main" id="{4394E391-16AE-49B2-8CC0-98C792252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BD275-0B2B-4D68-A29F-55427C6C0163}"/>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44592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C0B1-B9D3-417A-9BD9-A30DD6DC75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D523A0-4C7A-4F1A-9030-CDA4D79C6C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A4B405-52D8-42BB-8C3D-6FD61999A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EA629-ED0F-409D-8CD9-32A33A1EFA91}"/>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6" name="Footer Placeholder 5">
            <a:extLst>
              <a:ext uri="{FF2B5EF4-FFF2-40B4-BE49-F238E27FC236}">
                <a16:creationId xmlns:a16="http://schemas.microsoft.com/office/drawing/2014/main" id="{1522E1FE-B3F7-44F8-B7E9-042EC4014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216C2-E3A9-4673-A78C-C10F4B2B7B50}"/>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954599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3EBF4-FDDD-46F7-A7F8-D79CF6216F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03B6D6-D798-448D-885F-CEDA4788B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3C8FA-D17B-4D78-B94B-B54529306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3D9B9BE5-62F4-4663-911A-3866C18F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EB1420-9700-4DCD-950B-F5759CA7B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17946-856A-4D64-A8E4-590AA135245D}" type="slidenum">
              <a:rPr lang="en-US" smtClean="0"/>
              <a:t>‹#›</a:t>
            </a:fld>
            <a:endParaRPr lang="en-US"/>
          </a:p>
        </p:txBody>
      </p:sp>
    </p:spTree>
    <p:extLst>
      <p:ext uri="{BB962C8B-B14F-4D97-AF65-F5344CB8AC3E}">
        <p14:creationId xmlns:p14="http://schemas.microsoft.com/office/powerpoint/2010/main" val="577722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ennethackerman.com/" TargetMode="External"/><Relationship Id="rId2" Type="http://schemas.openxmlformats.org/officeDocument/2006/relationships/hyperlink" Target="mailto:kackerman@ofwlaw.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copyright.go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ccb.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ibrarycopyright.net/forum/page/1" TargetMode="External"/><Relationship Id="rId2" Type="http://schemas.openxmlformats.org/officeDocument/2006/relationships/hyperlink" Target="https://www.ala.org/acrl/aboutacrl/directoryofleadership/discussiongroups/acr-dgcop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07E3-D46B-4036-9743-19A3B0191027}"/>
              </a:ext>
            </a:extLst>
          </p:cNvPr>
          <p:cNvSpPr>
            <a:spLocks noGrp="1"/>
          </p:cNvSpPr>
          <p:nvPr>
            <p:ph type="ctrTitle"/>
          </p:nvPr>
        </p:nvSpPr>
        <p:spPr>
          <a:xfrm>
            <a:off x="1524000" y="1122363"/>
            <a:ext cx="9144000" cy="1208461"/>
          </a:xfrm>
        </p:spPr>
        <p:txBody>
          <a:bodyPr/>
          <a:lstStyle/>
          <a:p>
            <a:r>
              <a:rPr lang="en-US" b="1" u="sng" dirty="0">
                <a:solidFill>
                  <a:srgbClr val="FF0000"/>
                </a:solidFill>
              </a:rPr>
              <a:t>CONTRACTS &amp; COPYRIGHTS</a:t>
            </a:r>
          </a:p>
        </p:txBody>
      </p:sp>
      <p:sp>
        <p:nvSpPr>
          <p:cNvPr id="3" name="Subtitle 2">
            <a:extLst>
              <a:ext uri="{FF2B5EF4-FFF2-40B4-BE49-F238E27FC236}">
                <a16:creationId xmlns:a16="http://schemas.microsoft.com/office/drawing/2014/main" id="{6FBC6D92-F184-494F-B63C-D38F9BBA43AC}"/>
              </a:ext>
            </a:extLst>
          </p:cNvPr>
          <p:cNvSpPr>
            <a:spLocks noGrp="1"/>
          </p:cNvSpPr>
          <p:nvPr>
            <p:ph type="subTitle" idx="1"/>
          </p:nvPr>
        </p:nvSpPr>
        <p:spPr>
          <a:xfrm>
            <a:off x="1524000" y="3238500"/>
            <a:ext cx="9144000" cy="2419350"/>
          </a:xfrm>
        </p:spPr>
        <p:txBody>
          <a:bodyPr>
            <a:normAutofit fontScale="47500" lnSpcReduction="20000"/>
          </a:bodyPr>
          <a:lstStyle/>
          <a:p>
            <a:pPr>
              <a:spcBef>
                <a:spcPts val="0"/>
              </a:spcBef>
            </a:pPr>
            <a:r>
              <a:rPr lang="en-US" sz="4300" dirty="0"/>
              <a:t>The Writers Center</a:t>
            </a:r>
          </a:p>
          <a:p>
            <a:pPr>
              <a:spcBef>
                <a:spcPts val="0"/>
              </a:spcBef>
            </a:pPr>
            <a:r>
              <a:rPr lang="en-US" sz="4300" dirty="0"/>
              <a:t>October 11, 2023</a:t>
            </a:r>
          </a:p>
          <a:p>
            <a:pPr algn="l">
              <a:spcBef>
                <a:spcPts val="0"/>
              </a:spcBef>
            </a:pPr>
            <a:endParaRPr lang="en-US" sz="4300" dirty="0"/>
          </a:p>
          <a:p>
            <a:pPr algn="l">
              <a:spcBef>
                <a:spcPts val="0"/>
              </a:spcBef>
            </a:pPr>
            <a:endParaRPr lang="en-US" sz="4300" dirty="0"/>
          </a:p>
          <a:p>
            <a:pPr algn="l">
              <a:spcBef>
                <a:spcPts val="0"/>
              </a:spcBef>
            </a:pPr>
            <a:endParaRPr lang="en-US" sz="4300" dirty="0"/>
          </a:p>
          <a:p>
            <a:pPr algn="l">
              <a:spcBef>
                <a:spcPts val="0"/>
              </a:spcBef>
            </a:pPr>
            <a:endParaRPr lang="en-US" sz="4300" dirty="0"/>
          </a:p>
          <a:p>
            <a:pPr algn="l">
              <a:spcBef>
                <a:spcPts val="0"/>
              </a:spcBef>
            </a:pPr>
            <a:r>
              <a:rPr lang="en-US" sz="4300" dirty="0"/>
              <a:t>Kenneth D. Ackerman</a:t>
            </a:r>
          </a:p>
          <a:p>
            <a:pPr algn="l">
              <a:spcBef>
                <a:spcPts val="0"/>
              </a:spcBef>
            </a:pPr>
            <a:r>
              <a:rPr lang="en-US" sz="4300" dirty="0"/>
              <a:t>(202) 518-6379</a:t>
            </a:r>
          </a:p>
          <a:p>
            <a:pPr algn="l">
              <a:spcBef>
                <a:spcPts val="0"/>
              </a:spcBef>
            </a:pPr>
            <a:r>
              <a:rPr lang="en-US" sz="4300" u="sng" dirty="0">
                <a:hlinkClick r:id="rId2"/>
              </a:rPr>
              <a:t>kackerman@ofwlaw.com</a:t>
            </a:r>
            <a:endParaRPr lang="en-US" sz="4300" u="sng" dirty="0"/>
          </a:p>
          <a:p>
            <a:pPr algn="l">
              <a:spcBef>
                <a:spcPts val="0"/>
              </a:spcBef>
            </a:pPr>
            <a:r>
              <a:rPr lang="en-US" sz="4300" u="sng" dirty="0">
                <a:hlinkClick r:id="rId3"/>
              </a:rPr>
              <a:t>www.KennethAckerman.com</a:t>
            </a:r>
            <a:endParaRPr lang="en-US" sz="4300" u="sng" dirty="0"/>
          </a:p>
          <a:p>
            <a:pPr algn="l">
              <a:spcBef>
                <a:spcPts val="0"/>
              </a:spcBef>
            </a:pPr>
            <a:endParaRPr lang="en-US" sz="4300" dirty="0"/>
          </a:p>
          <a:p>
            <a:endParaRPr lang="en-US" dirty="0"/>
          </a:p>
        </p:txBody>
      </p:sp>
    </p:spTree>
    <p:extLst>
      <p:ext uri="{BB962C8B-B14F-4D97-AF65-F5344CB8AC3E}">
        <p14:creationId xmlns:p14="http://schemas.microsoft.com/office/powerpoint/2010/main" val="2541744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7365-3249-4411-8A7B-9A1871A74E0D}"/>
              </a:ext>
            </a:extLst>
          </p:cNvPr>
          <p:cNvSpPr>
            <a:spLocks noGrp="1"/>
          </p:cNvSpPr>
          <p:nvPr>
            <p:ph type="title"/>
          </p:nvPr>
        </p:nvSpPr>
        <p:spPr/>
        <p:txBody>
          <a:bodyPr/>
          <a:lstStyle/>
          <a:p>
            <a:pPr algn="ctr"/>
            <a:r>
              <a:rPr lang="en-US" b="1" dirty="0">
                <a:solidFill>
                  <a:srgbClr val="FF0000"/>
                </a:solidFill>
              </a:rPr>
              <a:t>Often your best publisher -- Yourself</a:t>
            </a:r>
            <a:endParaRPr lang="en-US" b="1" u="sng" dirty="0">
              <a:solidFill>
                <a:srgbClr val="FF0000"/>
              </a:solidFill>
            </a:endParaRPr>
          </a:p>
        </p:txBody>
      </p:sp>
      <p:sp>
        <p:nvSpPr>
          <p:cNvPr id="3" name="Content Placeholder 2">
            <a:extLst>
              <a:ext uri="{FF2B5EF4-FFF2-40B4-BE49-F238E27FC236}">
                <a16:creationId xmlns:a16="http://schemas.microsoft.com/office/drawing/2014/main" id="{6924A1F9-C860-4159-B956-E7894414775C}"/>
              </a:ext>
            </a:extLst>
          </p:cNvPr>
          <p:cNvSpPr>
            <a:spLocks noGrp="1"/>
          </p:cNvSpPr>
          <p:nvPr>
            <p:ph idx="1"/>
          </p:nvPr>
        </p:nvSpPr>
        <p:spPr/>
        <p:txBody>
          <a:bodyPr>
            <a:normAutofit fontScale="92500" lnSpcReduction="20000"/>
          </a:bodyPr>
          <a:lstStyle/>
          <a:p>
            <a:pPr>
              <a:buFont typeface="Wingdings" panose="05000000000000000000" pitchFamily="2" charset="2"/>
              <a:buChar char="Ø"/>
            </a:pPr>
            <a:r>
              <a:rPr lang="en-US" dirty="0"/>
              <a:t>Forms of self-publishing </a:t>
            </a:r>
          </a:p>
          <a:p>
            <a:pPr lvl="1">
              <a:buFont typeface="Wingdings" panose="05000000000000000000" pitchFamily="2" charset="2"/>
              <a:buChar char="Ø"/>
            </a:pPr>
            <a:r>
              <a:rPr lang="en-US" dirty="0"/>
              <a:t> Website</a:t>
            </a:r>
          </a:p>
          <a:p>
            <a:pPr lvl="1">
              <a:buFont typeface="Wingdings" panose="05000000000000000000" pitchFamily="2" charset="2"/>
              <a:buChar char="Ø"/>
            </a:pPr>
            <a:r>
              <a:rPr lang="en-US" dirty="0"/>
              <a:t> Blog</a:t>
            </a:r>
          </a:p>
          <a:p>
            <a:pPr lvl="1">
              <a:buFont typeface="Wingdings" panose="05000000000000000000" pitchFamily="2" charset="2"/>
              <a:buChar char="Ø"/>
            </a:pPr>
            <a:r>
              <a:rPr lang="en-US" dirty="0"/>
              <a:t> Social media:  Facebook, Instagram, Twitter, LinkedIn, TikTok</a:t>
            </a:r>
          </a:p>
          <a:p>
            <a:pPr lvl="1">
              <a:buFont typeface="Wingdings" panose="05000000000000000000" pitchFamily="2" charset="2"/>
              <a:buChar char="Ø"/>
            </a:pPr>
            <a:r>
              <a:rPr lang="en-US" dirty="0"/>
              <a:t> YouTube</a:t>
            </a:r>
          </a:p>
          <a:p>
            <a:pPr lvl="1">
              <a:buFont typeface="Wingdings" panose="05000000000000000000" pitchFamily="2" charset="2"/>
              <a:buChar char="Ø"/>
            </a:pPr>
            <a:r>
              <a:rPr lang="en-US" dirty="0"/>
              <a:t> Actual books   -- Contract with Amazon </a:t>
            </a:r>
            <a:r>
              <a:rPr lang="en-US" i="1" dirty="0"/>
              <a:t>et al </a:t>
            </a:r>
            <a:r>
              <a:rPr lang="en-US" dirty="0"/>
              <a:t>for distribution</a:t>
            </a:r>
          </a:p>
          <a:p>
            <a:pPr lvl="1">
              <a:buFont typeface="Wingdings" panose="05000000000000000000" pitchFamily="2" charset="2"/>
              <a:buChar char="Ø"/>
            </a:pPr>
            <a:endParaRPr lang="en-US" dirty="0"/>
          </a:p>
          <a:p>
            <a:pPr>
              <a:buFont typeface="Wingdings" panose="05000000000000000000" pitchFamily="2" charset="2"/>
              <a:buChar char="Ø"/>
            </a:pPr>
            <a:r>
              <a:rPr lang="en-US" dirty="0"/>
              <a:t>Key advantage: Control and Immediacy!!</a:t>
            </a:r>
          </a:p>
          <a:p>
            <a:pPr>
              <a:buFont typeface="Wingdings" panose="05000000000000000000" pitchFamily="2" charset="2"/>
              <a:buChar char="Ø"/>
            </a:pPr>
            <a:endParaRPr lang="en-US" dirty="0"/>
          </a:p>
          <a:p>
            <a:pPr>
              <a:buFont typeface="Wingdings" panose="05000000000000000000" pitchFamily="2" charset="2"/>
              <a:buChar char="Ø"/>
            </a:pPr>
            <a:r>
              <a:rPr lang="en-US" dirty="0"/>
              <a:t>Sometimes, </a:t>
            </a:r>
            <a:r>
              <a:rPr lang="en-US" i="1" u="sng" dirty="0"/>
              <a:t>not always</a:t>
            </a:r>
            <a:r>
              <a:rPr lang="en-US" dirty="0"/>
              <a:t>, you can get paid for it-</a:t>
            </a:r>
          </a:p>
          <a:p>
            <a:pPr lvl="1">
              <a:buFont typeface="Wingdings" panose="05000000000000000000" pitchFamily="2" charset="2"/>
              <a:buChar char="Ø"/>
            </a:pPr>
            <a:r>
              <a:rPr lang="en-US" dirty="0"/>
              <a:t>But that’s not always the main point –</a:t>
            </a:r>
          </a:p>
          <a:p>
            <a:pPr lvl="1">
              <a:buFont typeface="Wingdings" panose="05000000000000000000" pitchFamily="2" charset="2"/>
              <a:buChar char="Ø"/>
            </a:pPr>
            <a:r>
              <a:rPr lang="en-US" dirty="0"/>
              <a:t>Exposure and Expression</a:t>
            </a:r>
          </a:p>
        </p:txBody>
      </p:sp>
    </p:spTree>
    <p:extLst>
      <p:ext uri="{BB962C8B-B14F-4D97-AF65-F5344CB8AC3E}">
        <p14:creationId xmlns:p14="http://schemas.microsoft.com/office/powerpoint/2010/main" val="182760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2230-B898-4864-9077-4607A81C5344}"/>
              </a:ext>
            </a:extLst>
          </p:cNvPr>
          <p:cNvSpPr>
            <a:spLocks noGrp="1"/>
          </p:cNvSpPr>
          <p:nvPr>
            <p:ph type="title"/>
          </p:nvPr>
        </p:nvSpPr>
        <p:spPr/>
        <p:txBody>
          <a:bodyPr/>
          <a:lstStyle/>
          <a:p>
            <a:endParaRPr lang="en-US"/>
          </a:p>
        </p:txBody>
      </p:sp>
      <p:pic>
        <p:nvPicPr>
          <p:cNvPr id="5" name="Content Placeholder 4" descr="A picture containing text, photo, newspaper, many&#10;&#10;Description automatically generated">
            <a:extLst>
              <a:ext uri="{FF2B5EF4-FFF2-40B4-BE49-F238E27FC236}">
                <a16:creationId xmlns:a16="http://schemas.microsoft.com/office/drawing/2014/main" id="{41CBA203-5264-4EF8-9F09-8D960EE1A28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6563" t="6600" r="8315" b="14790"/>
          <a:stretch/>
        </p:blipFill>
        <p:spPr>
          <a:xfrm>
            <a:off x="74633" y="478302"/>
            <a:ext cx="12078049" cy="6274190"/>
          </a:xfrm>
        </p:spPr>
      </p:pic>
    </p:spTree>
    <p:extLst>
      <p:ext uri="{BB962C8B-B14F-4D97-AF65-F5344CB8AC3E}">
        <p14:creationId xmlns:p14="http://schemas.microsoft.com/office/powerpoint/2010/main" val="4033075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EE79-9F2B-474F-ADCF-34083C9C4802}"/>
              </a:ext>
            </a:extLst>
          </p:cNvPr>
          <p:cNvSpPr>
            <a:spLocks noGrp="1"/>
          </p:cNvSpPr>
          <p:nvPr>
            <p:ph type="title"/>
          </p:nvPr>
        </p:nvSpPr>
        <p:spPr>
          <a:xfrm>
            <a:off x="838200" y="365125"/>
            <a:ext cx="10515600" cy="886363"/>
          </a:xfrm>
        </p:spPr>
        <p:txBody>
          <a:bodyPr/>
          <a:lstStyle/>
          <a:p>
            <a:pPr algn="ctr"/>
            <a:r>
              <a:rPr lang="en-US" b="1" i="1" dirty="0">
                <a:solidFill>
                  <a:srgbClr val="FF0000"/>
                </a:solidFill>
              </a:rPr>
              <a:t>What You’re Selling - Copyrights</a:t>
            </a:r>
          </a:p>
        </p:txBody>
      </p:sp>
      <p:sp>
        <p:nvSpPr>
          <p:cNvPr id="3" name="Content Placeholder 2">
            <a:extLst>
              <a:ext uri="{FF2B5EF4-FFF2-40B4-BE49-F238E27FC236}">
                <a16:creationId xmlns:a16="http://schemas.microsoft.com/office/drawing/2014/main" id="{2CE9CFA1-CF35-4F33-8EC2-FB6DE25E1697}"/>
              </a:ext>
            </a:extLst>
          </p:cNvPr>
          <p:cNvSpPr>
            <a:spLocks noGrp="1"/>
          </p:cNvSpPr>
          <p:nvPr>
            <p:ph idx="1"/>
          </p:nvPr>
        </p:nvSpPr>
        <p:spPr>
          <a:xfrm>
            <a:off x="838200" y="1433592"/>
            <a:ext cx="10515600" cy="4967207"/>
          </a:xfrm>
        </p:spPr>
        <p:txBody>
          <a:bodyPr>
            <a:normAutofit/>
          </a:bodyPr>
          <a:lstStyle/>
          <a:p>
            <a:pPr>
              <a:buFont typeface="Wingdings" panose="05000000000000000000" pitchFamily="2" charset="2"/>
              <a:buChar char="Ø"/>
            </a:pPr>
            <a:r>
              <a:rPr lang="en-US" dirty="0"/>
              <a:t> </a:t>
            </a:r>
          </a:p>
          <a:p>
            <a:pPr>
              <a:buFont typeface="Wingdings" panose="05000000000000000000" pitchFamily="2" charset="2"/>
              <a:buChar char="Ø"/>
            </a:pPr>
            <a:r>
              <a:rPr lang="en-US" dirty="0"/>
              <a:t>U.S. Constitution, Article I, Section 8 –</a:t>
            </a:r>
          </a:p>
          <a:p>
            <a:pPr>
              <a:buFont typeface="Wingdings" panose="05000000000000000000" pitchFamily="2" charset="2"/>
              <a:buChar char="Ø"/>
            </a:pPr>
            <a:endParaRPr lang="en-US" dirty="0"/>
          </a:p>
          <a:p>
            <a:pPr lvl="1"/>
            <a:r>
              <a:rPr lang="en-US" dirty="0"/>
              <a:t>“</a:t>
            </a:r>
            <a:r>
              <a:rPr lang="en-US" i="1" dirty="0"/>
              <a:t>The  Congress shall have the power…To promote the Progress of Science and useful Arts, by securing for limited Times to Authors and inventors the exclusive Right to their respective Writings and Discoveries</a:t>
            </a:r>
            <a:r>
              <a:rPr lang="en-US" dirty="0"/>
              <a:t>.”  </a:t>
            </a:r>
          </a:p>
          <a:p>
            <a:pPr marL="914400" lvl="2" indent="0">
              <a:buNone/>
            </a:pPr>
            <a:endParaRPr lang="en-US" dirty="0"/>
          </a:p>
        </p:txBody>
      </p:sp>
    </p:spTree>
    <p:extLst>
      <p:ext uri="{BB962C8B-B14F-4D97-AF65-F5344CB8AC3E}">
        <p14:creationId xmlns:p14="http://schemas.microsoft.com/office/powerpoint/2010/main" val="283509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9D5F-2664-DC50-AE62-3E9D5BE7EA32}"/>
              </a:ext>
            </a:extLst>
          </p:cNvPr>
          <p:cNvSpPr>
            <a:spLocks noGrp="1"/>
          </p:cNvSpPr>
          <p:nvPr>
            <p:ph type="title"/>
          </p:nvPr>
        </p:nvSpPr>
        <p:spPr>
          <a:xfrm>
            <a:off x="838200" y="365126"/>
            <a:ext cx="10515600" cy="1068467"/>
          </a:xfrm>
        </p:spPr>
        <p:txBody>
          <a:bodyPr>
            <a:normAutofit fontScale="90000"/>
          </a:bodyPr>
          <a:lstStyle/>
          <a:p>
            <a:r>
              <a:rPr lang="en-US" b="1" i="1" dirty="0">
                <a:solidFill>
                  <a:srgbClr val="FF0000"/>
                </a:solidFill>
              </a:rPr>
              <a:t>What You’re Selling – Copyrights</a:t>
            </a:r>
            <a:br>
              <a:rPr lang="en-US" b="1" i="1" dirty="0">
                <a:solidFill>
                  <a:srgbClr val="FF0000"/>
                </a:solidFill>
              </a:rPr>
            </a:br>
            <a:r>
              <a:rPr lang="en-US" sz="3100" b="1" dirty="0">
                <a:solidFill>
                  <a:srgbClr val="FF0000"/>
                </a:solidFill>
              </a:rPr>
              <a:t>United States Code, Title 17– Federal Copyright law</a:t>
            </a:r>
            <a:endParaRPr lang="en-US" dirty="0"/>
          </a:p>
        </p:txBody>
      </p:sp>
      <p:sp>
        <p:nvSpPr>
          <p:cNvPr id="3" name="Content Placeholder 2">
            <a:extLst>
              <a:ext uri="{FF2B5EF4-FFF2-40B4-BE49-F238E27FC236}">
                <a16:creationId xmlns:a16="http://schemas.microsoft.com/office/drawing/2014/main" id="{BACF9C82-55E5-B3B8-8FB6-CBB0E81FF837}"/>
              </a:ext>
            </a:extLst>
          </p:cNvPr>
          <p:cNvSpPr>
            <a:spLocks noGrp="1"/>
          </p:cNvSpPr>
          <p:nvPr>
            <p:ph idx="1"/>
          </p:nvPr>
        </p:nvSpPr>
        <p:spPr>
          <a:xfrm>
            <a:off x="838200" y="1627322"/>
            <a:ext cx="10515600" cy="4549641"/>
          </a:xfrm>
        </p:spPr>
        <p:txBody>
          <a:bodyPr>
            <a:normAutofit fontScale="92500" lnSpcReduction="20000"/>
          </a:bodyPr>
          <a:lstStyle/>
          <a:p>
            <a:pPr lvl="1"/>
            <a:r>
              <a:rPr lang="en-US" dirty="0"/>
              <a:t>With copyright, you own the exclusive right to:</a:t>
            </a:r>
          </a:p>
          <a:p>
            <a:pPr lvl="2"/>
            <a:r>
              <a:rPr lang="en-US" dirty="0"/>
              <a:t>Produce and distribute copies of the work;</a:t>
            </a:r>
          </a:p>
          <a:p>
            <a:pPr lvl="2"/>
            <a:r>
              <a:rPr lang="en-US" dirty="0"/>
              <a:t>Produce derivative works;</a:t>
            </a:r>
          </a:p>
          <a:p>
            <a:pPr lvl="2"/>
            <a:r>
              <a:rPr lang="en-US" dirty="0"/>
              <a:t>Display and perform the work. </a:t>
            </a:r>
          </a:p>
          <a:p>
            <a:pPr lvl="2"/>
            <a:r>
              <a:rPr lang="en-US" dirty="0"/>
              <a:t>Covers music, art, design, as well as text. </a:t>
            </a:r>
          </a:p>
          <a:p>
            <a:pPr lvl="2"/>
            <a:endParaRPr lang="en-US" dirty="0"/>
          </a:p>
          <a:p>
            <a:pPr lvl="1"/>
            <a:r>
              <a:rPr lang="en-US" dirty="0"/>
              <a:t>For a book, the whole package: </a:t>
            </a:r>
          </a:p>
          <a:p>
            <a:pPr lvl="2"/>
            <a:r>
              <a:rPr lang="en-US" dirty="0"/>
              <a:t>Cover, images, interior layout, index, design, organization, plus text. </a:t>
            </a:r>
          </a:p>
          <a:p>
            <a:pPr lvl="2"/>
            <a:endParaRPr lang="en-US" dirty="0"/>
          </a:p>
          <a:p>
            <a:pPr lvl="1"/>
            <a:r>
              <a:rPr lang="en-US" dirty="0"/>
              <a:t>You own it instantly, upon its creation.  (Common Law Copyright)</a:t>
            </a:r>
          </a:p>
          <a:p>
            <a:pPr lvl="2"/>
            <a:r>
              <a:rPr lang="en-US" dirty="0"/>
              <a:t>Unless you produced it under contract as “work for hire”</a:t>
            </a:r>
          </a:p>
          <a:p>
            <a:pPr lvl="2"/>
            <a:endParaRPr lang="en-US" dirty="0"/>
          </a:p>
          <a:p>
            <a:pPr lvl="1"/>
            <a:r>
              <a:rPr lang="en-US" dirty="0"/>
              <a:t>Copyright registration (LC) provides evidence, warning, and better damages.</a:t>
            </a:r>
          </a:p>
          <a:p>
            <a:pPr lvl="2"/>
            <a:r>
              <a:rPr lang="en-US" dirty="0"/>
              <a:t>But it is </a:t>
            </a:r>
            <a:r>
              <a:rPr lang="en-US" i="1" u="sng" dirty="0"/>
              <a:t>not necessary to establish rights</a:t>
            </a:r>
            <a:r>
              <a:rPr lang="en-US" dirty="0"/>
              <a:t>!!</a:t>
            </a:r>
          </a:p>
          <a:p>
            <a:pPr lvl="2"/>
            <a:r>
              <a:rPr lang="en-US" dirty="0">
                <a:hlinkClick r:id="rId2"/>
              </a:rPr>
              <a:t>www.copyright.gov</a:t>
            </a:r>
            <a:r>
              <a:rPr lang="en-US" dirty="0"/>
              <a:t> </a:t>
            </a:r>
          </a:p>
          <a:p>
            <a:endParaRPr lang="en-US" dirty="0"/>
          </a:p>
        </p:txBody>
      </p:sp>
    </p:spTree>
    <p:extLst>
      <p:ext uri="{BB962C8B-B14F-4D97-AF65-F5344CB8AC3E}">
        <p14:creationId xmlns:p14="http://schemas.microsoft.com/office/powerpoint/2010/main" val="20957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21FE-E7BE-197D-A04E-33F6105823A1}"/>
              </a:ext>
            </a:extLst>
          </p:cNvPr>
          <p:cNvSpPr>
            <a:spLocks noGrp="1"/>
          </p:cNvSpPr>
          <p:nvPr>
            <p:ph type="title"/>
          </p:nvPr>
        </p:nvSpPr>
        <p:spPr/>
        <p:txBody>
          <a:bodyPr/>
          <a:lstStyle/>
          <a:p>
            <a:endParaRPr lang="en-US"/>
          </a:p>
        </p:txBody>
      </p:sp>
      <p:pic>
        <p:nvPicPr>
          <p:cNvPr id="5" name="Content Placeholder 4" descr="Cartoon of a cartoon of a person and a dog&#10;&#10;Description automatically generated">
            <a:extLst>
              <a:ext uri="{FF2B5EF4-FFF2-40B4-BE49-F238E27FC236}">
                <a16:creationId xmlns:a16="http://schemas.microsoft.com/office/drawing/2014/main" id="{500B2038-7317-2ABE-E495-3835A1F87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125" y="3547"/>
            <a:ext cx="9996407" cy="6850906"/>
          </a:xfrm>
        </p:spPr>
      </p:pic>
    </p:spTree>
    <p:extLst>
      <p:ext uri="{BB962C8B-B14F-4D97-AF65-F5344CB8AC3E}">
        <p14:creationId xmlns:p14="http://schemas.microsoft.com/office/powerpoint/2010/main" val="3311549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6B86-328F-4F10-A72A-3AAD8EB503EE}"/>
              </a:ext>
            </a:extLst>
          </p:cNvPr>
          <p:cNvSpPr>
            <a:spLocks noGrp="1"/>
          </p:cNvSpPr>
          <p:nvPr>
            <p:ph type="title"/>
          </p:nvPr>
        </p:nvSpPr>
        <p:spPr/>
        <p:txBody>
          <a:bodyPr/>
          <a:lstStyle/>
          <a:p>
            <a:pPr algn="ctr"/>
            <a:r>
              <a:rPr lang="en-US" b="1" i="1" dirty="0">
                <a:solidFill>
                  <a:srgbClr val="FF0000"/>
                </a:solidFill>
              </a:rPr>
              <a:t>Copyrights – What You Sell</a:t>
            </a:r>
          </a:p>
        </p:txBody>
      </p:sp>
      <p:sp>
        <p:nvSpPr>
          <p:cNvPr id="3" name="Content Placeholder 2">
            <a:extLst>
              <a:ext uri="{FF2B5EF4-FFF2-40B4-BE49-F238E27FC236}">
                <a16:creationId xmlns:a16="http://schemas.microsoft.com/office/drawing/2014/main" id="{3085B0CA-A24C-4071-8C0C-65F0260C7D3B}"/>
              </a:ext>
            </a:extLst>
          </p:cNvPr>
          <p:cNvSpPr>
            <a:spLocks noGrp="1"/>
          </p:cNvSpPr>
          <p:nvPr>
            <p:ph idx="1"/>
          </p:nvPr>
        </p:nvSpPr>
        <p:spPr/>
        <p:txBody>
          <a:bodyPr>
            <a:normAutofit/>
          </a:bodyPr>
          <a:lstStyle/>
          <a:p>
            <a:pPr>
              <a:buFont typeface="Wingdings" panose="05000000000000000000" pitchFamily="2" charset="2"/>
              <a:buChar char="Ø"/>
            </a:pPr>
            <a:r>
              <a:rPr lang="en-US" dirty="0"/>
              <a:t>Copyright is a package</a:t>
            </a:r>
          </a:p>
          <a:p>
            <a:pPr lvl="1"/>
            <a:r>
              <a:rPr lang="en-US" dirty="0"/>
              <a:t>Can be broken into parts, each part sold separately</a:t>
            </a:r>
          </a:p>
          <a:p>
            <a:pPr marL="457200" lvl="1" indent="0">
              <a:buNone/>
            </a:pPr>
            <a:endParaRPr lang="en-US" dirty="0"/>
          </a:p>
          <a:p>
            <a:pPr lvl="1">
              <a:buFont typeface="Wingdings" panose="05000000000000000000" pitchFamily="2" charset="2"/>
              <a:buChar char="Ø"/>
            </a:pPr>
            <a:r>
              <a:rPr lang="en-US" dirty="0"/>
              <a:t>First serial rights: Publish for the first time</a:t>
            </a:r>
          </a:p>
          <a:p>
            <a:pPr lvl="2"/>
            <a:r>
              <a:rPr lang="en-US" dirty="0"/>
              <a:t>If no written contract or contract is vague, this is the default</a:t>
            </a:r>
          </a:p>
          <a:p>
            <a:pPr lvl="2"/>
            <a:r>
              <a:rPr lang="en-US" u="sng" dirty="0"/>
              <a:t>New York Times Co. vs. </a:t>
            </a:r>
            <a:r>
              <a:rPr lang="en-US" u="sng" dirty="0" err="1"/>
              <a:t>Tasini</a:t>
            </a:r>
            <a:r>
              <a:rPr lang="en-US" u="sng" dirty="0"/>
              <a:t> et. al.</a:t>
            </a:r>
            <a:r>
              <a:rPr lang="en-US" dirty="0"/>
              <a:t> (2001)</a:t>
            </a:r>
          </a:p>
          <a:p>
            <a:pPr lvl="1">
              <a:buFont typeface="Wingdings" panose="05000000000000000000" pitchFamily="2" charset="2"/>
              <a:buChar char="Ø"/>
            </a:pPr>
            <a:r>
              <a:rPr lang="en-US" dirty="0"/>
              <a:t>Second serial (reprint) rights</a:t>
            </a:r>
          </a:p>
          <a:p>
            <a:pPr lvl="1">
              <a:buFont typeface="Wingdings" panose="05000000000000000000" pitchFamily="2" charset="2"/>
              <a:buChar char="Ø"/>
            </a:pPr>
            <a:r>
              <a:rPr lang="en-US" dirty="0"/>
              <a:t>Non-exclusive rights</a:t>
            </a:r>
          </a:p>
          <a:p>
            <a:pPr lvl="1">
              <a:buFont typeface="Wingdings" panose="05000000000000000000" pitchFamily="2" charset="2"/>
              <a:buChar char="Ø"/>
            </a:pPr>
            <a:r>
              <a:rPr lang="en-US" dirty="0"/>
              <a:t>Subsidiary rights: other than the book itself</a:t>
            </a:r>
          </a:p>
          <a:p>
            <a:pPr lvl="2">
              <a:buFont typeface="Wingdings" panose="05000000000000000000" pitchFamily="2" charset="2"/>
              <a:buChar char="Ø"/>
            </a:pPr>
            <a:r>
              <a:rPr lang="en-US" dirty="0"/>
              <a:t>Performance rights (film, stage, TV), Audio Book, documentary, book club, so on.</a:t>
            </a:r>
          </a:p>
        </p:txBody>
      </p:sp>
    </p:spTree>
    <p:extLst>
      <p:ext uri="{BB962C8B-B14F-4D97-AF65-F5344CB8AC3E}">
        <p14:creationId xmlns:p14="http://schemas.microsoft.com/office/powerpoint/2010/main" val="1474419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38D58-545D-4808-9609-622750694FB2}"/>
              </a:ext>
            </a:extLst>
          </p:cNvPr>
          <p:cNvSpPr>
            <a:spLocks noGrp="1"/>
          </p:cNvSpPr>
          <p:nvPr>
            <p:ph type="title"/>
          </p:nvPr>
        </p:nvSpPr>
        <p:spPr>
          <a:xfrm>
            <a:off x="838200" y="283579"/>
            <a:ext cx="10515600" cy="798131"/>
          </a:xfrm>
        </p:spPr>
        <p:txBody>
          <a:bodyPr/>
          <a:lstStyle/>
          <a:p>
            <a:pPr algn="ctr"/>
            <a:r>
              <a:rPr lang="en-US" b="1" i="1" dirty="0">
                <a:solidFill>
                  <a:srgbClr val="FF0000"/>
                </a:solidFill>
              </a:rPr>
              <a:t>Exceptions</a:t>
            </a:r>
          </a:p>
        </p:txBody>
      </p:sp>
      <p:sp>
        <p:nvSpPr>
          <p:cNvPr id="3" name="Content Placeholder 2">
            <a:extLst>
              <a:ext uri="{FF2B5EF4-FFF2-40B4-BE49-F238E27FC236}">
                <a16:creationId xmlns:a16="http://schemas.microsoft.com/office/drawing/2014/main" id="{D1490142-43C4-4737-81CD-1F43C807EBC8}"/>
              </a:ext>
            </a:extLst>
          </p:cNvPr>
          <p:cNvSpPr>
            <a:spLocks noGrp="1"/>
          </p:cNvSpPr>
          <p:nvPr>
            <p:ph idx="1"/>
          </p:nvPr>
        </p:nvSpPr>
        <p:spPr>
          <a:xfrm>
            <a:off x="756920" y="1452625"/>
            <a:ext cx="10515600" cy="4501136"/>
          </a:xfrm>
        </p:spPr>
        <p:txBody>
          <a:bodyPr>
            <a:normAutofit/>
          </a:bodyPr>
          <a:lstStyle/>
          <a:p>
            <a:pPr>
              <a:buFont typeface="Wingdings" panose="05000000000000000000" pitchFamily="2" charset="2"/>
              <a:buChar char="Ø"/>
            </a:pPr>
            <a:r>
              <a:rPr lang="en-US" dirty="0"/>
              <a:t>The work must be</a:t>
            </a:r>
          </a:p>
          <a:p>
            <a:pPr lvl="1"/>
            <a:r>
              <a:rPr lang="en-US" dirty="0"/>
              <a:t>Original by the author or creator,</a:t>
            </a:r>
          </a:p>
          <a:p>
            <a:pPr lvl="1"/>
            <a:r>
              <a:rPr lang="en-US" dirty="0"/>
              <a:t>Fixed in tangible form – not just an idea,</a:t>
            </a:r>
          </a:p>
          <a:p>
            <a:pPr lvl="1"/>
            <a:r>
              <a:rPr lang="en-US" dirty="0"/>
              <a:t>Not a title or short phase (trademark),</a:t>
            </a:r>
          </a:p>
          <a:p>
            <a:pPr lvl="1"/>
            <a:r>
              <a:rPr lang="en-US" dirty="0"/>
              <a:t>Not composed entirely of public information.</a:t>
            </a:r>
          </a:p>
          <a:p>
            <a:pPr lvl="1"/>
            <a:endParaRPr lang="en-US" dirty="0"/>
          </a:p>
          <a:p>
            <a:pPr>
              <a:buFont typeface="Wingdings" panose="05000000000000000000" pitchFamily="2" charset="2"/>
              <a:buChar char="Ø"/>
            </a:pPr>
            <a:r>
              <a:rPr lang="en-US" dirty="0"/>
              <a:t>It must not be “work for hire”</a:t>
            </a:r>
          </a:p>
          <a:p>
            <a:pPr lvl="1"/>
            <a:r>
              <a:rPr lang="en-US" dirty="0"/>
              <a:t>Prepared by employee in scope of employment</a:t>
            </a:r>
          </a:p>
          <a:p>
            <a:pPr lvl="1"/>
            <a:r>
              <a:rPr lang="en-US" dirty="0"/>
              <a:t>Specifically ordered or commissioned.  (Read the contract!!)</a:t>
            </a:r>
          </a:p>
        </p:txBody>
      </p:sp>
    </p:spTree>
    <p:extLst>
      <p:ext uri="{BB962C8B-B14F-4D97-AF65-F5344CB8AC3E}">
        <p14:creationId xmlns:p14="http://schemas.microsoft.com/office/powerpoint/2010/main" val="171643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F6344-8A17-4EFF-4CCB-50438E498AB3}"/>
              </a:ext>
            </a:extLst>
          </p:cNvPr>
          <p:cNvSpPr>
            <a:spLocks noGrp="1"/>
          </p:cNvSpPr>
          <p:nvPr>
            <p:ph idx="1"/>
          </p:nvPr>
        </p:nvSpPr>
        <p:spPr>
          <a:xfrm>
            <a:off x="838200" y="608308"/>
            <a:ext cx="10515600" cy="5583265"/>
          </a:xfrm>
        </p:spPr>
        <p:txBody>
          <a:bodyPr>
            <a:normAutofit/>
          </a:bodyPr>
          <a:lstStyle/>
          <a:p>
            <a:r>
              <a:rPr lang="en-US" sz="3200" i="1" u="sng" dirty="0"/>
              <a:t>Chord patterns for songs – mixed results:</a:t>
            </a:r>
          </a:p>
          <a:p>
            <a:pPr lvl="1"/>
            <a:r>
              <a:rPr lang="en-US" i="1" dirty="0"/>
              <a:t>My Sweet Lord</a:t>
            </a:r>
            <a:r>
              <a:rPr lang="en-US" dirty="0"/>
              <a:t>, by George Harrison / </a:t>
            </a:r>
            <a:r>
              <a:rPr lang="en-US" i="1" dirty="0"/>
              <a:t>He’s So Fine, </a:t>
            </a:r>
            <a:r>
              <a:rPr lang="en-US" dirty="0"/>
              <a:t>the Chiffons </a:t>
            </a:r>
          </a:p>
          <a:p>
            <a:pPr lvl="2"/>
            <a:r>
              <a:rPr lang="en-US" dirty="0"/>
              <a:t>Suit won, “subconscious plagiarism”  ;   Harrison forced to pay $1.5 million in earnings</a:t>
            </a:r>
          </a:p>
          <a:p>
            <a:pPr lvl="1"/>
            <a:r>
              <a:rPr lang="en-US" i="1" dirty="0"/>
              <a:t>Thinking Out Loud </a:t>
            </a:r>
            <a:r>
              <a:rPr lang="en-US" dirty="0"/>
              <a:t>by Ed Sheeran / </a:t>
            </a:r>
            <a:r>
              <a:rPr lang="en-US" i="1" dirty="0"/>
              <a:t>Let’s Get It On </a:t>
            </a:r>
            <a:r>
              <a:rPr lang="en-US" dirty="0"/>
              <a:t>by Marvin Gaye </a:t>
            </a:r>
          </a:p>
          <a:p>
            <a:pPr lvl="2"/>
            <a:r>
              <a:rPr lang="en-US" dirty="0"/>
              <a:t>Suit lost – case dismissed   ;  </a:t>
            </a:r>
            <a:r>
              <a:rPr lang="en-US" b="0" i="0" dirty="0">
                <a:solidFill>
                  <a:srgbClr val="1A1A1A"/>
                </a:solidFill>
                <a:effectLst/>
                <a:latin typeface="TiemposText"/>
              </a:rPr>
              <a:t>Judge:  “the chord progression and harmonic rhythm … are so commonplace … that to protect their combination would give … an impermissible monopoly over a basic musical building block,”</a:t>
            </a:r>
          </a:p>
          <a:p>
            <a:pPr lvl="2"/>
            <a:endParaRPr lang="en-US" dirty="0"/>
          </a:p>
          <a:p>
            <a:r>
              <a:rPr lang="en-US" sz="3200" i="1" u="sng" dirty="0"/>
              <a:t>Artificial Intelligence (AI) cases:</a:t>
            </a:r>
          </a:p>
          <a:p>
            <a:pPr lvl="1"/>
            <a:r>
              <a:rPr lang="en-US" dirty="0"/>
              <a:t>Work (art or writing) generated entirely by AI</a:t>
            </a:r>
          </a:p>
          <a:p>
            <a:pPr lvl="2"/>
            <a:r>
              <a:rPr lang="en-US" dirty="0"/>
              <a:t>No protection – no human authorship</a:t>
            </a:r>
          </a:p>
          <a:p>
            <a:pPr lvl="2"/>
            <a:r>
              <a:rPr lang="en-US" dirty="0"/>
              <a:t>If edited or updated by humans – can be protected if enough human involvement</a:t>
            </a:r>
          </a:p>
          <a:p>
            <a:pPr lvl="3"/>
            <a:r>
              <a:rPr lang="en-US" dirty="0"/>
              <a:t>Hence Hollywood studios need screenwriters to collaborate with AI for protection</a:t>
            </a:r>
          </a:p>
          <a:p>
            <a:pPr lvl="1"/>
            <a:r>
              <a:rPr lang="en-US" dirty="0"/>
              <a:t>Use for copyrighted books for training AI chat boxes? </a:t>
            </a:r>
          </a:p>
          <a:p>
            <a:pPr lvl="2"/>
            <a:r>
              <a:rPr lang="en-US" dirty="0"/>
              <a:t>Being actively challenged</a:t>
            </a:r>
          </a:p>
          <a:p>
            <a:pPr lvl="1"/>
            <a:endParaRPr lang="en-US" dirty="0"/>
          </a:p>
          <a:p>
            <a:pPr lvl="1"/>
            <a:endParaRPr lang="en-US" dirty="0"/>
          </a:p>
          <a:p>
            <a:endParaRPr lang="en-US" dirty="0"/>
          </a:p>
        </p:txBody>
      </p:sp>
    </p:spTree>
    <p:extLst>
      <p:ext uri="{BB962C8B-B14F-4D97-AF65-F5344CB8AC3E}">
        <p14:creationId xmlns:p14="http://schemas.microsoft.com/office/powerpoint/2010/main" val="152763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FE41-8DB4-F74A-CFB7-E6672F3156F6}"/>
              </a:ext>
            </a:extLst>
          </p:cNvPr>
          <p:cNvSpPr>
            <a:spLocks noGrp="1"/>
          </p:cNvSpPr>
          <p:nvPr>
            <p:ph type="title"/>
          </p:nvPr>
        </p:nvSpPr>
        <p:spPr/>
        <p:txBody>
          <a:bodyPr/>
          <a:lstStyle/>
          <a:p>
            <a:pPr algn="ctr"/>
            <a:r>
              <a:rPr lang="en-US" b="1" i="1" dirty="0">
                <a:solidFill>
                  <a:srgbClr val="FF0000"/>
                </a:solidFill>
              </a:rPr>
              <a:t>More Exceptions</a:t>
            </a:r>
            <a:endParaRPr lang="en-US" dirty="0"/>
          </a:p>
        </p:txBody>
      </p:sp>
      <p:sp>
        <p:nvSpPr>
          <p:cNvPr id="3" name="Content Placeholder 2">
            <a:extLst>
              <a:ext uri="{FF2B5EF4-FFF2-40B4-BE49-F238E27FC236}">
                <a16:creationId xmlns:a16="http://schemas.microsoft.com/office/drawing/2014/main" id="{82FC7BD6-E634-F05C-4B4C-4F0E4F468228}"/>
              </a:ext>
            </a:extLst>
          </p:cNvPr>
          <p:cNvSpPr>
            <a:spLocks noGrp="1"/>
          </p:cNvSpPr>
          <p:nvPr>
            <p:ph idx="1"/>
          </p:nvPr>
        </p:nvSpPr>
        <p:spPr/>
        <p:txBody>
          <a:bodyPr/>
          <a:lstStyle/>
          <a:p>
            <a:pPr>
              <a:buFont typeface="Wingdings" panose="05000000000000000000" pitchFamily="2" charset="2"/>
              <a:buChar char="Ø"/>
            </a:pPr>
            <a:r>
              <a:rPr lang="en-US" dirty="0"/>
              <a:t>It doesn’t last forever-- rule of thumb: 1927</a:t>
            </a:r>
          </a:p>
          <a:p>
            <a:pPr lvl="1"/>
            <a:r>
              <a:rPr lang="en-US" dirty="0"/>
              <a:t>Post January 1, 1978: life plus 70 years</a:t>
            </a:r>
          </a:p>
          <a:p>
            <a:pPr lvl="1"/>
            <a:r>
              <a:rPr lang="en-US" dirty="0"/>
              <a:t>Pre-1978: 75 years</a:t>
            </a:r>
          </a:p>
          <a:p>
            <a:pPr lvl="1"/>
            <a:r>
              <a:rPr lang="en-US" dirty="0"/>
              <a:t>If active on October 27, 1988, add 20 more years -  Sonny Bono Act</a:t>
            </a:r>
          </a:p>
          <a:p>
            <a:pPr lvl="2"/>
            <a:r>
              <a:rPr lang="en-US" dirty="0"/>
              <a:t>Protected Mickey Mouse until end of 2019</a:t>
            </a:r>
          </a:p>
          <a:p>
            <a:pPr lvl="2"/>
            <a:endParaRPr lang="en-US" dirty="0"/>
          </a:p>
          <a:p>
            <a:pPr>
              <a:buFont typeface="Wingdings" panose="05000000000000000000" pitchFamily="2" charset="2"/>
              <a:buChar char="Ø"/>
            </a:pPr>
            <a:r>
              <a:rPr lang="en-US" dirty="0"/>
              <a:t>All works are subject to “Fair Use.”</a:t>
            </a:r>
          </a:p>
          <a:p>
            <a:pPr lvl="2">
              <a:buFont typeface="Wingdings" panose="05000000000000000000" pitchFamily="2" charset="2"/>
              <a:buChar char="Ø"/>
            </a:pPr>
            <a:r>
              <a:rPr lang="en-US" dirty="0"/>
              <a:t>Use of small excerpts for criticism, news, teaching, scholarship, satire, so on</a:t>
            </a:r>
          </a:p>
          <a:p>
            <a:pPr lvl="2">
              <a:buFont typeface="Wingdings" panose="05000000000000000000" pitchFamily="2" charset="2"/>
              <a:buChar char="Ø"/>
            </a:pPr>
            <a:r>
              <a:rPr lang="en-US" dirty="0"/>
              <a:t>Courts look at purpose (commercial v. educational), amount, nature of work, &amp; impact on value.</a:t>
            </a:r>
          </a:p>
          <a:p>
            <a:endParaRPr lang="en-US" dirty="0"/>
          </a:p>
        </p:txBody>
      </p:sp>
    </p:spTree>
    <p:extLst>
      <p:ext uri="{BB962C8B-B14F-4D97-AF65-F5344CB8AC3E}">
        <p14:creationId xmlns:p14="http://schemas.microsoft.com/office/powerpoint/2010/main" val="1364661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64B9-E84C-43FB-A12B-7610854605FC}"/>
              </a:ext>
            </a:extLst>
          </p:cNvPr>
          <p:cNvSpPr>
            <a:spLocks noGrp="1"/>
          </p:cNvSpPr>
          <p:nvPr>
            <p:ph type="title"/>
          </p:nvPr>
        </p:nvSpPr>
        <p:spPr>
          <a:xfrm>
            <a:off x="838200" y="365125"/>
            <a:ext cx="10515600" cy="1018099"/>
          </a:xfrm>
        </p:spPr>
        <p:txBody>
          <a:bodyPr>
            <a:normAutofit fontScale="90000"/>
          </a:bodyPr>
          <a:lstStyle/>
          <a:p>
            <a:r>
              <a:rPr lang="en-US" dirty="0"/>
              <a:t>Copyrights also create </a:t>
            </a:r>
            <a:r>
              <a:rPr lang="en-US" i="1" u="sng" dirty="0"/>
              <a:t>Obligations</a:t>
            </a:r>
            <a:r>
              <a:rPr lang="en-US" dirty="0"/>
              <a:t> -</a:t>
            </a:r>
            <a:br>
              <a:rPr lang="en-US" dirty="0"/>
            </a:br>
            <a:endParaRPr lang="en-US" dirty="0"/>
          </a:p>
        </p:txBody>
      </p:sp>
      <p:sp>
        <p:nvSpPr>
          <p:cNvPr id="3" name="Content Placeholder 2">
            <a:extLst>
              <a:ext uri="{FF2B5EF4-FFF2-40B4-BE49-F238E27FC236}">
                <a16:creationId xmlns:a16="http://schemas.microsoft.com/office/drawing/2014/main" id="{9D69168B-7E9C-47A5-BB93-AF89DCA289EB}"/>
              </a:ext>
            </a:extLst>
          </p:cNvPr>
          <p:cNvSpPr>
            <a:spLocks noGrp="1"/>
          </p:cNvSpPr>
          <p:nvPr>
            <p:ph idx="1"/>
          </p:nvPr>
        </p:nvSpPr>
        <p:spPr>
          <a:xfrm>
            <a:off x="838200" y="1262743"/>
            <a:ext cx="10515600" cy="5230131"/>
          </a:xfrm>
        </p:spPr>
        <p:txBody>
          <a:bodyPr>
            <a:normAutofit lnSpcReduction="10000"/>
          </a:bodyPr>
          <a:lstStyle/>
          <a:p>
            <a:r>
              <a:rPr lang="en-US" dirty="0"/>
              <a:t>Don’t steal from other people !!!</a:t>
            </a:r>
          </a:p>
          <a:p>
            <a:pPr lvl="1"/>
            <a:r>
              <a:rPr lang="en-US" dirty="0"/>
              <a:t>Physically “having” something does NOT give you the right to use it!!</a:t>
            </a:r>
          </a:p>
          <a:p>
            <a:pPr lvl="2"/>
            <a:r>
              <a:rPr lang="en-US" dirty="0"/>
              <a:t>It’s easy to copy photos from the internet, but you are liable for using them!!</a:t>
            </a:r>
          </a:p>
          <a:p>
            <a:pPr lvl="3"/>
            <a:r>
              <a:rPr lang="en-US" dirty="0"/>
              <a:t>Ignorance is no excuse !!</a:t>
            </a:r>
          </a:p>
          <a:p>
            <a:pPr lvl="2"/>
            <a:r>
              <a:rPr lang="en-US" dirty="0"/>
              <a:t>Penalties: </a:t>
            </a:r>
          </a:p>
          <a:p>
            <a:pPr lvl="3"/>
            <a:r>
              <a:rPr lang="en-US" dirty="0"/>
              <a:t>Actual damages or </a:t>
            </a:r>
          </a:p>
          <a:p>
            <a:pPr lvl="3"/>
            <a:r>
              <a:rPr lang="en-US" dirty="0"/>
              <a:t>“Statutory damages”: $750 up to $30,000; $150,000 if willful; or</a:t>
            </a:r>
          </a:p>
          <a:p>
            <a:pPr lvl="3"/>
            <a:r>
              <a:rPr lang="en-US" dirty="0"/>
              <a:t>Criminal penalty: up to 5 yeas in jail if “willful” and retail value above $2,500. </a:t>
            </a:r>
          </a:p>
          <a:p>
            <a:pPr lvl="3"/>
            <a:r>
              <a:rPr lang="en-US" dirty="0"/>
              <a:t>CASE (Copyright Infringement Small-Claims Enforcement) Act of 2020</a:t>
            </a:r>
          </a:p>
          <a:p>
            <a:pPr lvl="4"/>
            <a:r>
              <a:rPr lang="en-US" dirty="0"/>
              <a:t>Created the Copyright Claims Board, a special small-claims tribunal for fines up to $15,000 per infringement, $30,000 per claim.  </a:t>
            </a:r>
            <a:r>
              <a:rPr lang="en-US" dirty="0">
                <a:hlinkClick r:id="rId2"/>
              </a:rPr>
              <a:t>www.ccb.gov</a:t>
            </a:r>
            <a:endParaRPr lang="en-US" dirty="0"/>
          </a:p>
          <a:p>
            <a:pPr lvl="2"/>
            <a:r>
              <a:rPr lang="en-US" dirty="0"/>
              <a:t>Beware of “copyright trolls”</a:t>
            </a:r>
          </a:p>
          <a:p>
            <a:pPr lvl="2"/>
            <a:endParaRPr lang="en-US" dirty="0"/>
          </a:p>
          <a:p>
            <a:r>
              <a:rPr lang="en-US" dirty="0"/>
              <a:t>Permissions (required unless “public domain” or “fair use”) ;</a:t>
            </a:r>
          </a:p>
          <a:p>
            <a:r>
              <a:rPr lang="en-US" dirty="0"/>
              <a:t>Attributions (even if public domain) to avoid plagiarism claims. </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391576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EDDE9D2D-46A7-4AD4-AADB-7D8A4597D6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938" y="717550"/>
            <a:ext cx="1765300" cy="2686050"/>
          </a:xfrm>
        </p:spPr>
      </p:pic>
      <p:pic>
        <p:nvPicPr>
          <p:cNvPr id="1028" name="Picture 4">
            <a:extLst>
              <a:ext uri="{FF2B5EF4-FFF2-40B4-BE49-F238E27FC236}">
                <a16:creationId xmlns:a16="http://schemas.microsoft.com/office/drawing/2014/main" id="{914F9724-58E0-4769-B195-A6A3A253C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470275"/>
            <a:ext cx="1765300" cy="2668588"/>
          </a:xfrm>
          <a:prstGeom prst="rect">
            <a:avLst/>
          </a:prstGeom>
          <a:extLst>
            <a:ext uri="{909E8E84-426E-40DD-AFC4-6F175D3DCCD1}">
              <a14:hiddenFill xmlns:a14="http://schemas.microsoft.com/office/drawing/2010/main">
                <a:solidFill>
                  <a:srgbClr val="FFFFFF"/>
                </a:solidFill>
              </a14:hiddenFill>
            </a:ext>
          </a:extLst>
        </p:spPr>
      </p:pic>
      <p:pic>
        <p:nvPicPr>
          <p:cNvPr id="7" name="Picture 6" descr="A picture containing text, book, newspaper, photo&#10;&#10;Description automatically generated">
            <a:extLst>
              <a:ext uri="{FF2B5EF4-FFF2-40B4-BE49-F238E27FC236}">
                <a16:creationId xmlns:a16="http://schemas.microsoft.com/office/drawing/2014/main" id="{0DCA6C0A-6EDC-4301-AC58-6EA853389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913" y="717550"/>
            <a:ext cx="1695450" cy="2576513"/>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8621FA35-8B47-4329-B5BA-6AC449EB6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913" y="3360738"/>
            <a:ext cx="1695450" cy="2778125"/>
          </a:xfrm>
          <a:prstGeom prst="rect">
            <a:avLst/>
          </a:prstGeom>
        </p:spPr>
      </p:pic>
      <p:pic>
        <p:nvPicPr>
          <p:cNvPr id="9" name="Picture 8" descr="A picture containing text, newspaper, photo, sign&#10;&#10;Description automatically generated">
            <a:extLst>
              <a:ext uri="{FF2B5EF4-FFF2-40B4-BE49-F238E27FC236}">
                <a16:creationId xmlns:a16="http://schemas.microsoft.com/office/drawing/2014/main" id="{5664BFC1-47FB-4BD3-9B01-6399B4836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7038" y="717550"/>
            <a:ext cx="1871663" cy="2838450"/>
          </a:xfrm>
          <a:prstGeom prst="rect">
            <a:avLst/>
          </a:prstGeom>
        </p:spPr>
      </p:pic>
      <p:pic>
        <p:nvPicPr>
          <p:cNvPr id="15" name="Picture 14" descr="A close up of text on a black background&#10;&#10;Description automatically generated">
            <a:extLst>
              <a:ext uri="{FF2B5EF4-FFF2-40B4-BE49-F238E27FC236}">
                <a16:creationId xmlns:a16="http://schemas.microsoft.com/office/drawing/2014/main" id="{8095ADA5-714E-48FC-ADF6-CB4A4E7A54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7038" y="3622675"/>
            <a:ext cx="1871663" cy="2516188"/>
          </a:xfrm>
          <a:prstGeom prst="rect">
            <a:avLst/>
          </a:prstGeom>
        </p:spPr>
      </p:pic>
      <p:pic>
        <p:nvPicPr>
          <p:cNvPr id="11" name="Picture 10" descr="A person holding a sign&#10;&#10;Description automatically generated">
            <a:extLst>
              <a:ext uri="{FF2B5EF4-FFF2-40B4-BE49-F238E27FC236}">
                <a16:creationId xmlns:a16="http://schemas.microsoft.com/office/drawing/2014/main" id="{208DB7C0-75E3-482D-9B12-C3B08A23FB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3788" y="717550"/>
            <a:ext cx="1871663" cy="28416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FDA63FD5-4BEA-4388-9C08-65A1E0D6A8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3788" y="3624263"/>
            <a:ext cx="1871663" cy="2513013"/>
          </a:xfrm>
          <a:prstGeom prst="rect">
            <a:avLst/>
          </a:prstGeom>
        </p:spPr>
      </p:pic>
      <p:pic>
        <p:nvPicPr>
          <p:cNvPr id="4" name="Picture 3" descr="A picture containing text, newspaper, sign&#10;&#10;Description automatically generated">
            <a:extLst>
              <a:ext uri="{FF2B5EF4-FFF2-40B4-BE49-F238E27FC236}">
                <a16:creationId xmlns:a16="http://schemas.microsoft.com/office/drawing/2014/main" id="{CD12ECB7-57C7-4D3B-BA53-4A24CCD5C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2125" y="717550"/>
            <a:ext cx="1770063" cy="2668588"/>
          </a:xfrm>
          <a:prstGeom prst="rect">
            <a:avLst/>
          </a:prstGeom>
        </p:spPr>
      </p:pic>
      <p:pic>
        <p:nvPicPr>
          <p:cNvPr id="13" name="Picture 12" descr="A white sign with black text in front of a crowd&#10;&#10;Description automatically generated">
            <a:extLst>
              <a:ext uri="{FF2B5EF4-FFF2-40B4-BE49-F238E27FC236}">
                <a16:creationId xmlns:a16="http://schemas.microsoft.com/office/drawing/2014/main" id="{8E8A0D86-DFF9-494E-8570-2771A97545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2125" y="3451225"/>
            <a:ext cx="1770063" cy="2686050"/>
          </a:xfrm>
          <a:prstGeom prst="rect">
            <a:avLst/>
          </a:prstGeom>
        </p:spPr>
      </p:pic>
    </p:spTree>
    <p:extLst>
      <p:ext uri="{BB962C8B-B14F-4D97-AF65-F5344CB8AC3E}">
        <p14:creationId xmlns:p14="http://schemas.microsoft.com/office/powerpoint/2010/main" val="4218702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7C31-8B81-49F4-86C8-3129622C7692}"/>
              </a:ext>
            </a:extLst>
          </p:cNvPr>
          <p:cNvSpPr>
            <a:spLocks noGrp="1"/>
          </p:cNvSpPr>
          <p:nvPr>
            <p:ph type="title"/>
          </p:nvPr>
        </p:nvSpPr>
        <p:spPr/>
        <p:txBody>
          <a:bodyPr/>
          <a:lstStyle/>
          <a:p>
            <a:pPr algn="ctr"/>
            <a:r>
              <a:rPr lang="en-US" b="1" dirty="0">
                <a:solidFill>
                  <a:srgbClr val="FF0000"/>
                </a:solidFill>
              </a:rPr>
              <a:t>How You Sell Them - Contracts</a:t>
            </a:r>
          </a:p>
        </p:txBody>
      </p:sp>
      <p:sp>
        <p:nvSpPr>
          <p:cNvPr id="3" name="Content Placeholder 2">
            <a:extLst>
              <a:ext uri="{FF2B5EF4-FFF2-40B4-BE49-F238E27FC236}">
                <a16:creationId xmlns:a16="http://schemas.microsoft.com/office/drawing/2014/main" id="{1B9230CB-2E56-415F-AC48-B414E2BC7622}"/>
              </a:ext>
            </a:extLst>
          </p:cNvPr>
          <p:cNvSpPr>
            <a:spLocks noGrp="1"/>
          </p:cNvSpPr>
          <p:nvPr>
            <p:ph idx="1"/>
          </p:nvPr>
        </p:nvSpPr>
        <p:spPr>
          <a:xfrm>
            <a:off x="838200" y="1514959"/>
            <a:ext cx="10515600" cy="4662004"/>
          </a:xfrm>
        </p:spPr>
        <p:txBody>
          <a:bodyPr>
            <a:normAutofit fontScale="92500" lnSpcReduction="20000"/>
          </a:bodyPr>
          <a:lstStyle/>
          <a:p>
            <a:pPr>
              <a:buFont typeface="Wingdings" panose="05000000000000000000" pitchFamily="2" charset="2"/>
              <a:buChar char="Ø"/>
            </a:pPr>
            <a:r>
              <a:rPr lang="en-US" dirty="0"/>
              <a:t> Yes, they are binding.</a:t>
            </a:r>
          </a:p>
          <a:p>
            <a:pPr>
              <a:buFont typeface="Wingdings" panose="05000000000000000000" pitchFamily="2" charset="2"/>
              <a:buChar char="Ø"/>
            </a:pPr>
            <a:r>
              <a:rPr lang="en-US" dirty="0"/>
              <a:t> Yes, they are literal.  They mean what they say.</a:t>
            </a:r>
          </a:p>
          <a:p>
            <a:pPr lvl="2">
              <a:buFont typeface="Wingdings" panose="05000000000000000000" pitchFamily="2" charset="2"/>
              <a:buChar char="Ø"/>
            </a:pPr>
            <a:r>
              <a:rPr lang="en-US"/>
              <a:t>Hence the </a:t>
            </a:r>
            <a:r>
              <a:rPr lang="en-US" dirty="0"/>
              <a:t>long, tedious, dense clauses and subclauses.</a:t>
            </a:r>
          </a:p>
          <a:p>
            <a:pPr>
              <a:buFont typeface="Wingdings" panose="05000000000000000000" pitchFamily="2" charset="2"/>
              <a:buChar char="Ø"/>
            </a:pPr>
            <a:r>
              <a:rPr lang="en-US" dirty="0"/>
              <a:t> Yes, they can be changed, but </a:t>
            </a:r>
            <a:r>
              <a:rPr lang="en-US" i="1" u="sng" dirty="0"/>
              <a:t>only</a:t>
            </a:r>
            <a:r>
              <a:rPr lang="en-US" dirty="0"/>
              <a:t> by </a:t>
            </a:r>
            <a:r>
              <a:rPr lang="en-US" i="1" u="sng" dirty="0"/>
              <a:t>mutual</a:t>
            </a:r>
            <a:r>
              <a:rPr lang="en-US" dirty="0"/>
              <a:t> consent.</a:t>
            </a:r>
          </a:p>
          <a:p>
            <a:pPr marL="0" indent="0">
              <a:buNone/>
            </a:pPr>
            <a:endParaRPr lang="en-US" dirty="0"/>
          </a:p>
          <a:p>
            <a:pPr>
              <a:buFont typeface="Wingdings" panose="05000000000000000000" pitchFamily="2" charset="2"/>
              <a:buChar char="Ø"/>
            </a:pPr>
            <a:r>
              <a:rPr lang="en-US" dirty="0"/>
              <a:t> They can take different forms</a:t>
            </a:r>
          </a:p>
          <a:p>
            <a:pPr lvl="1">
              <a:buFont typeface="Wingdings" panose="05000000000000000000" pitchFamily="2" charset="2"/>
              <a:buChar char="§"/>
            </a:pPr>
            <a:r>
              <a:rPr lang="en-US" dirty="0"/>
              <a:t>Common law: offer, acceptance, and mutual obligations</a:t>
            </a:r>
          </a:p>
          <a:p>
            <a:pPr lvl="1">
              <a:buFont typeface="Wingdings" panose="05000000000000000000" pitchFamily="2" charset="2"/>
              <a:buChar char="§"/>
            </a:pPr>
            <a:r>
              <a:rPr lang="en-US" dirty="0"/>
              <a:t>Theoretically, can be oral--   </a:t>
            </a:r>
          </a:p>
          <a:p>
            <a:pPr lvl="1">
              <a:buFont typeface="Wingdings" panose="05000000000000000000" pitchFamily="2" charset="2"/>
              <a:buChar char="§"/>
            </a:pPr>
            <a:r>
              <a:rPr lang="en-US" b="1" u="sng" dirty="0">
                <a:solidFill>
                  <a:srgbClr val="FF0000"/>
                </a:solidFill>
              </a:rPr>
              <a:t>But: Always get it in writing</a:t>
            </a:r>
          </a:p>
          <a:p>
            <a:pPr lvl="2">
              <a:buFont typeface="Wingdings" panose="05000000000000000000" pitchFamily="2" charset="2"/>
              <a:buChar char="§"/>
            </a:pPr>
            <a:r>
              <a:rPr lang="en-US" dirty="0"/>
              <a:t>Statute of Frauds (UCC) – Generally $500+ </a:t>
            </a:r>
            <a:r>
              <a:rPr lang="en-US" i="1" u="sng" dirty="0"/>
              <a:t>must be </a:t>
            </a:r>
            <a:r>
              <a:rPr lang="en-US" dirty="0"/>
              <a:t>in writing</a:t>
            </a:r>
          </a:p>
          <a:p>
            <a:pPr lvl="2">
              <a:buFont typeface="Wingdings" panose="05000000000000000000" pitchFamily="2" charset="2"/>
              <a:buChar char="§"/>
            </a:pPr>
            <a:r>
              <a:rPr lang="en-US" dirty="0"/>
              <a:t>Avoids honest mistakes, provides clarity and evidence</a:t>
            </a:r>
          </a:p>
          <a:p>
            <a:pPr lvl="2">
              <a:buFont typeface="Wingdings" panose="05000000000000000000" pitchFamily="2" charset="2"/>
              <a:buChar char="§"/>
            </a:pPr>
            <a:r>
              <a:rPr lang="en-US" dirty="0"/>
              <a:t>Includes any amendments, extensions, modifications, so on</a:t>
            </a:r>
          </a:p>
          <a:p>
            <a:pPr lvl="2">
              <a:buFont typeface="Wingdings" panose="05000000000000000000" pitchFamily="2" charset="2"/>
              <a:buChar char="§"/>
            </a:pPr>
            <a:r>
              <a:rPr lang="en-US" dirty="0"/>
              <a:t>Can be simple: Exchange of E-mails or letter of confirmation</a:t>
            </a:r>
          </a:p>
          <a:p>
            <a:pPr lvl="3">
              <a:buFont typeface="Wingdings" panose="05000000000000000000" pitchFamily="2" charset="2"/>
              <a:buChar char="§"/>
            </a:pPr>
            <a:r>
              <a:rPr lang="en-US" dirty="0"/>
              <a:t>Or a long document written by lawyers with lots of clauses</a:t>
            </a:r>
          </a:p>
          <a:p>
            <a:pPr lvl="2">
              <a:buFont typeface="Wingdings" panose="05000000000000000000" pitchFamily="2" charset="2"/>
              <a:buChar char="§"/>
            </a:pPr>
            <a:endParaRPr lang="en-US" dirty="0"/>
          </a:p>
        </p:txBody>
      </p:sp>
    </p:spTree>
    <p:extLst>
      <p:ext uri="{BB962C8B-B14F-4D97-AF65-F5344CB8AC3E}">
        <p14:creationId xmlns:p14="http://schemas.microsoft.com/office/powerpoint/2010/main" val="3535804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0C75-386E-46DA-93FE-87B29A6FAE86}"/>
              </a:ext>
            </a:extLst>
          </p:cNvPr>
          <p:cNvSpPr>
            <a:spLocks noGrp="1"/>
          </p:cNvSpPr>
          <p:nvPr>
            <p:ph type="title"/>
          </p:nvPr>
        </p:nvSpPr>
        <p:spPr>
          <a:xfrm>
            <a:off x="838200" y="198519"/>
            <a:ext cx="10515600" cy="743004"/>
          </a:xfrm>
        </p:spPr>
        <p:txBody>
          <a:bodyPr/>
          <a:lstStyle/>
          <a:p>
            <a:pPr algn="ctr"/>
            <a:r>
              <a:rPr lang="en-US" b="1" i="1" dirty="0">
                <a:solidFill>
                  <a:srgbClr val="FF0000"/>
                </a:solidFill>
              </a:rPr>
              <a:t>Typical Contract Terms</a:t>
            </a:r>
            <a:endParaRPr lang="en-US" b="1" dirty="0">
              <a:solidFill>
                <a:srgbClr val="FF0000"/>
              </a:solidFill>
            </a:endParaRPr>
          </a:p>
        </p:txBody>
      </p:sp>
      <p:sp>
        <p:nvSpPr>
          <p:cNvPr id="3" name="Content Placeholder 2">
            <a:extLst>
              <a:ext uri="{FF2B5EF4-FFF2-40B4-BE49-F238E27FC236}">
                <a16:creationId xmlns:a16="http://schemas.microsoft.com/office/drawing/2014/main" id="{7C5EDAFA-C280-4D0E-A865-A5ABFDBF996C}"/>
              </a:ext>
            </a:extLst>
          </p:cNvPr>
          <p:cNvSpPr>
            <a:spLocks noGrp="1"/>
          </p:cNvSpPr>
          <p:nvPr>
            <p:ph idx="1"/>
          </p:nvPr>
        </p:nvSpPr>
        <p:spPr>
          <a:xfrm>
            <a:off x="838200" y="1026764"/>
            <a:ext cx="10515600" cy="5150200"/>
          </a:xfrm>
        </p:spPr>
        <p:txBody>
          <a:bodyPr>
            <a:normAutofit/>
          </a:bodyPr>
          <a:lstStyle/>
          <a:p>
            <a:pPr>
              <a:buFont typeface="Wingdings" panose="05000000000000000000" pitchFamily="2" charset="2"/>
              <a:buChar char="Ø"/>
            </a:pPr>
            <a:r>
              <a:rPr lang="en-US" sz="1800" dirty="0"/>
              <a:t> Your promise to deliver</a:t>
            </a:r>
          </a:p>
          <a:p>
            <a:pPr lvl="1">
              <a:buFont typeface="Wingdings" panose="05000000000000000000" pitchFamily="2" charset="2"/>
              <a:buChar char="§"/>
            </a:pPr>
            <a:r>
              <a:rPr lang="en-US" sz="1800" dirty="0"/>
              <a:t>Deadlines (penalties), materials, length, graphics;</a:t>
            </a:r>
          </a:p>
          <a:p>
            <a:pPr>
              <a:buFont typeface="Wingdings" panose="05000000000000000000" pitchFamily="2" charset="2"/>
              <a:buChar char="Ø"/>
            </a:pPr>
            <a:r>
              <a:rPr lang="en-US" sz="1800" dirty="0"/>
              <a:t> Their promise to publish</a:t>
            </a:r>
          </a:p>
          <a:p>
            <a:pPr lvl="1">
              <a:buFont typeface="Wingdings" panose="05000000000000000000" pitchFamily="2" charset="2"/>
              <a:buChar char="§"/>
            </a:pPr>
            <a:r>
              <a:rPr lang="en-US" sz="1800" dirty="0"/>
              <a:t>(Thus, for instance, kill fees for magazines.)  Time frames;</a:t>
            </a:r>
          </a:p>
          <a:p>
            <a:pPr>
              <a:buFont typeface="Wingdings" panose="05000000000000000000" pitchFamily="2" charset="2"/>
              <a:buChar char="Ø"/>
            </a:pPr>
            <a:r>
              <a:rPr lang="en-US" sz="1800" dirty="0"/>
              <a:t> Division of rights</a:t>
            </a:r>
          </a:p>
          <a:p>
            <a:pPr lvl="1">
              <a:buFont typeface="Wingdings" panose="05000000000000000000" pitchFamily="2" charset="2"/>
              <a:buChar char="Ø"/>
            </a:pPr>
            <a:r>
              <a:rPr lang="en-US" sz="1400" dirty="0"/>
              <a:t>Reprint, subsidiary (film, dramatic, audiobook), exclusivity, limitations, so on;</a:t>
            </a:r>
          </a:p>
          <a:p>
            <a:pPr>
              <a:buFont typeface="Wingdings" panose="05000000000000000000" pitchFamily="2" charset="2"/>
              <a:buChar char="Ø"/>
            </a:pPr>
            <a:r>
              <a:rPr lang="en-US" sz="1800" dirty="0"/>
              <a:t>Payment terms, for books;</a:t>
            </a:r>
          </a:p>
          <a:p>
            <a:pPr lvl="1">
              <a:buFont typeface="Wingdings" panose="05000000000000000000" pitchFamily="2" charset="2"/>
              <a:buChar char="§"/>
            </a:pPr>
            <a:r>
              <a:rPr lang="en-US" sz="1800" dirty="0"/>
              <a:t>Royalties and/or fees;</a:t>
            </a:r>
          </a:p>
          <a:p>
            <a:pPr lvl="1">
              <a:buFont typeface="Wingdings" panose="05000000000000000000" pitchFamily="2" charset="2"/>
              <a:buChar char="§"/>
            </a:pPr>
            <a:r>
              <a:rPr lang="en-US" sz="2000" dirty="0"/>
              <a:t>Advances against royalties;</a:t>
            </a:r>
          </a:p>
          <a:p>
            <a:pPr lvl="2">
              <a:buFont typeface="Wingdings" panose="05000000000000000000" pitchFamily="2" charset="2"/>
              <a:buChar char="§"/>
            </a:pPr>
            <a:r>
              <a:rPr lang="en-US" sz="1800" dirty="0"/>
              <a:t>Size &amp; Payment Schedule</a:t>
            </a:r>
          </a:p>
          <a:p>
            <a:pPr lvl="1">
              <a:buFont typeface="Wingdings" panose="05000000000000000000" pitchFamily="2" charset="2"/>
              <a:buChar char="§"/>
            </a:pPr>
            <a:r>
              <a:rPr lang="en-US" sz="2000" dirty="0"/>
              <a:t>Generally stated as either (</a:t>
            </a:r>
            <a:r>
              <a:rPr lang="en-US" sz="2000" dirty="0" err="1"/>
              <a:t>i</a:t>
            </a:r>
            <a:r>
              <a:rPr lang="en-US" sz="2000" dirty="0"/>
              <a:t>) percent of retail price or (ii) “net proceeds”</a:t>
            </a:r>
          </a:p>
          <a:p>
            <a:pPr>
              <a:buFont typeface="Wingdings" panose="05000000000000000000" pitchFamily="2" charset="2"/>
              <a:buChar char="Ø"/>
            </a:pPr>
            <a:r>
              <a:rPr lang="en-US" sz="1800" dirty="0"/>
              <a:t>Warranties</a:t>
            </a:r>
          </a:p>
          <a:p>
            <a:pPr lvl="1">
              <a:buFont typeface="Wingdings" panose="05000000000000000000" pitchFamily="2" charset="2"/>
              <a:buChar char="§"/>
            </a:pPr>
            <a:r>
              <a:rPr lang="en-US" sz="1800" dirty="0"/>
              <a:t>Authorship/plagiarism, copyright/permissions, libel/slander, obscenity, privacy, so on; </a:t>
            </a:r>
          </a:p>
          <a:p>
            <a:pPr>
              <a:buFont typeface="Wingdings" panose="05000000000000000000" pitchFamily="2" charset="2"/>
              <a:buChar char="Ø"/>
            </a:pPr>
            <a:r>
              <a:rPr lang="en-US" sz="1800" dirty="0"/>
              <a:t>Option on next work/multi-work packages.</a:t>
            </a:r>
          </a:p>
          <a:p>
            <a:pPr lvl="2">
              <a:buFont typeface="Wingdings" panose="05000000000000000000" pitchFamily="2" charset="2"/>
              <a:buChar char="§"/>
            </a:pPr>
            <a:endParaRPr lang="en-US" sz="1800" dirty="0"/>
          </a:p>
          <a:p>
            <a:pPr marL="914400" lvl="2" indent="0">
              <a:buNone/>
            </a:pPr>
            <a:endParaRPr lang="en-US" dirty="0"/>
          </a:p>
        </p:txBody>
      </p:sp>
    </p:spTree>
    <p:extLst>
      <p:ext uri="{BB962C8B-B14F-4D97-AF65-F5344CB8AC3E}">
        <p14:creationId xmlns:p14="http://schemas.microsoft.com/office/powerpoint/2010/main" val="3693618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3CA4-D151-49BE-A8DD-32DCB7645A52}"/>
              </a:ext>
            </a:extLst>
          </p:cNvPr>
          <p:cNvSpPr>
            <a:spLocks noGrp="1"/>
          </p:cNvSpPr>
          <p:nvPr>
            <p:ph type="title"/>
          </p:nvPr>
        </p:nvSpPr>
        <p:spPr/>
        <p:txBody>
          <a:bodyPr/>
          <a:lstStyle/>
          <a:p>
            <a:pPr algn="ctr"/>
            <a:r>
              <a:rPr lang="en-US" b="1" i="1" u="sng" dirty="0">
                <a:solidFill>
                  <a:srgbClr val="FF0000"/>
                </a:solidFill>
              </a:rPr>
              <a:t>Most Important Rule About Contracts</a:t>
            </a:r>
          </a:p>
        </p:txBody>
      </p:sp>
      <p:sp>
        <p:nvSpPr>
          <p:cNvPr id="3" name="Content Placeholder 2">
            <a:extLst>
              <a:ext uri="{FF2B5EF4-FFF2-40B4-BE49-F238E27FC236}">
                <a16:creationId xmlns:a16="http://schemas.microsoft.com/office/drawing/2014/main" id="{6B0A70E8-47B4-470F-8E26-58E0C7C23A8B}"/>
              </a:ext>
            </a:extLst>
          </p:cNvPr>
          <p:cNvSpPr>
            <a:spLocks noGrp="1"/>
          </p:cNvSpPr>
          <p:nvPr>
            <p:ph idx="1"/>
          </p:nvPr>
        </p:nvSpPr>
        <p:spPr>
          <a:xfrm>
            <a:off x="876946" y="2523048"/>
            <a:ext cx="10515600" cy="3036969"/>
          </a:xfrm>
        </p:spPr>
        <p:txBody>
          <a:bodyPr/>
          <a:lstStyle/>
          <a:p>
            <a:pPr>
              <a:buFont typeface="Wingdings" panose="05000000000000000000" pitchFamily="2" charset="2"/>
              <a:buChar char="Ø"/>
            </a:pPr>
            <a:r>
              <a:rPr lang="en-US" b="1" u="sng" dirty="0">
                <a:solidFill>
                  <a:schemeClr val="tx1">
                    <a:lumMod val="95000"/>
                    <a:lumOff val="5000"/>
                  </a:schemeClr>
                </a:solidFill>
              </a:rPr>
              <a:t> </a:t>
            </a:r>
            <a:r>
              <a:rPr lang="en-US" b="1" u="sng" dirty="0">
                <a:solidFill>
                  <a:srgbClr val="FF0000"/>
                </a:solidFill>
              </a:rPr>
              <a:t>ALWAYS</a:t>
            </a:r>
            <a:r>
              <a:rPr lang="en-US" dirty="0"/>
              <a:t> read them!</a:t>
            </a:r>
          </a:p>
          <a:p>
            <a:endParaRPr lang="en-US" dirty="0"/>
          </a:p>
          <a:p>
            <a:pPr>
              <a:buFont typeface="Wingdings" panose="05000000000000000000" pitchFamily="2" charset="2"/>
              <a:buChar char="Ø"/>
            </a:pPr>
            <a:r>
              <a:rPr lang="en-US" dirty="0"/>
              <a:t> If you don’t understand  -- </a:t>
            </a:r>
            <a:r>
              <a:rPr lang="en-US" b="1" u="sng" dirty="0">
                <a:solidFill>
                  <a:srgbClr val="FF0000"/>
                </a:solidFill>
              </a:rPr>
              <a:t>ASK</a:t>
            </a:r>
            <a:r>
              <a:rPr lang="en-US" dirty="0"/>
              <a:t> someone!!</a:t>
            </a:r>
          </a:p>
        </p:txBody>
      </p:sp>
    </p:spTree>
    <p:extLst>
      <p:ext uri="{BB962C8B-B14F-4D97-AF65-F5344CB8AC3E}">
        <p14:creationId xmlns:p14="http://schemas.microsoft.com/office/powerpoint/2010/main" val="2579595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36BE-0631-435C-A041-6D8BDE358CB7}"/>
              </a:ext>
            </a:extLst>
          </p:cNvPr>
          <p:cNvSpPr>
            <a:spLocks noGrp="1"/>
          </p:cNvSpPr>
          <p:nvPr>
            <p:ph type="title"/>
          </p:nvPr>
        </p:nvSpPr>
        <p:spPr/>
        <p:txBody>
          <a:bodyPr/>
          <a:lstStyle/>
          <a:p>
            <a:pPr algn="ctr"/>
            <a:endParaRPr lang="en-US" b="1" i="1" dirty="0">
              <a:solidFill>
                <a:srgbClr val="FF0000"/>
              </a:solidFill>
            </a:endParaRPr>
          </a:p>
        </p:txBody>
      </p:sp>
      <p:sp>
        <p:nvSpPr>
          <p:cNvPr id="3" name="Content Placeholder 2">
            <a:extLst>
              <a:ext uri="{FF2B5EF4-FFF2-40B4-BE49-F238E27FC236}">
                <a16:creationId xmlns:a16="http://schemas.microsoft.com/office/drawing/2014/main" id="{044389BE-CB76-40EA-9C8C-55341C5101CC}"/>
              </a:ext>
            </a:extLst>
          </p:cNvPr>
          <p:cNvSpPr>
            <a:spLocks noGrp="1"/>
          </p:cNvSpPr>
          <p:nvPr>
            <p:ph idx="1"/>
          </p:nvPr>
        </p:nvSpPr>
        <p:spPr/>
        <p:txBody>
          <a:bodyPr>
            <a:normAutofit/>
          </a:bodyPr>
          <a:lstStyle/>
          <a:p>
            <a:pPr lvl="1"/>
            <a:endParaRPr lang="en-US" sz="2800" dirty="0"/>
          </a:p>
          <a:p>
            <a:pPr lvl="1"/>
            <a:r>
              <a:rPr lang="en-US" sz="2800" i="1" u="sng" dirty="0"/>
              <a:t>The Writer’s Lawyer: Essential Legal Advice for Writers and Editors in All Media</a:t>
            </a:r>
            <a:r>
              <a:rPr lang="en-US" sz="2800" dirty="0"/>
              <a:t>, by Ronald L. Goldfarb and Gail E. Ross</a:t>
            </a:r>
          </a:p>
          <a:p>
            <a:pPr lvl="1"/>
            <a:endParaRPr lang="en-US" sz="2800" dirty="0"/>
          </a:p>
          <a:p>
            <a:pPr lvl="1"/>
            <a:endParaRPr lang="en-US" sz="2800" dirty="0"/>
          </a:p>
          <a:p>
            <a:pPr lvl="1"/>
            <a:r>
              <a:rPr lang="en-US" sz="2000" dirty="0">
                <a:hlinkClick r:id="rId2"/>
              </a:rPr>
              <a:t>Copyright Discussion Group | Association of College &amp; Research Libraries (ACRL) (ala.org)</a:t>
            </a:r>
            <a:endParaRPr lang="en-US" sz="2000" dirty="0"/>
          </a:p>
          <a:p>
            <a:pPr lvl="1"/>
            <a:r>
              <a:rPr lang="en-US" sz="2000" dirty="0">
                <a:hlinkClick r:id="rId3"/>
              </a:rPr>
              <a:t>Copyright Questions - Copyright Advisory Network (librarycopyright.net)</a:t>
            </a:r>
            <a:endParaRPr lang="en-US" sz="2800" dirty="0"/>
          </a:p>
        </p:txBody>
      </p:sp>
    </p:spTree>
    <p:extLst>
      <p:ext uri="{BB962C8B-B14F-4D97-AF65-F5344CB8AC3E}">
        <p14:creationId xmlns:p14="http://schemas.microsoft.com/office/powerpoint/2010/main" val="1318818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39C5-9741-4F2F-8B85-F80AB1A495A8}"/>
              </a:ext>
            </a:extLst>
          </p:cNvPr>
          <p:cNvSpPr>
            <a:spLocks noGrp="1"/>
          </p:cNvSpPr>
          <p:nvPr>
            <p:ph type="title"/>
          </p:nvPr>
        </p:nvSpPr>
        <p:spPr/>
        <p:txBody>
          <a:bodyPr/>
          <a:lstStyle/>
          <a:p>
            <a:endParaRPr lang="en-US" dirty="0"/>
          </a:p>
        </p:txBody>
      </p:sp>
      <p:pic>
        <p:nvPicPr>
          <p:cNvPr id="5" name="Content Placeholder 4" descr="A close up of text on a white background&#10;&#10;Description automatically generated">
            <a:extLst>
              <a:ext uri="{FF2B5EF4-FFF2-40B4-BE49-F238E27FC236}">
                <a16:creationId xmlns:a16="http://schemas.microsoft.com/office/drawing/2014/main" id="{5A2EAA23-0695-4BF2-A955-58E457448F5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1000" contrast="3000"/>
                    </a14:imgEffect>
                  </a14:imgLayer>
                </a14:imgProps>
              </a:ext>
              <a:ext uri="{28A0092B-C50C-407E-A947-70E740481C1C}">
                <a14:useLocalDpi xmlns:a14="http://schemas.microsoft.com/office/drawing/2010/main" val="0"/>
              </a:ext>
            </a:extLst>
          </a:blip>
          <a:srcRect l="8447" t="8463" r="8357" b="25906"/>
          <a:stretch/>
        </p:blipFill>
        <p:spPr>
          <a:xfrm>
            <a:off x="0" y="766563"/>
            <a:ext cx="12191302" cy="5409744"/>
          </a:xfrm>
        </p:spPr>
      </p:pic>
    </p:spTree>
    <p:extLst>
      <p:ext uri="{BB962C8B-B14F-4D97-AF65-F5344CB8AC3E}">
        <p14:creationId xmlns:p14="http://schemas.microsoft.com/office/powerpoint/2010/main" val="135092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40E5-B371-4100-8E42-0ED088AA4C41}"/>
              </a:ext>
            </a:extLst>
          </p:cNvPr>
          <p:cNvSpPr>
            <a:spLocks noGrp="1"/>
          </p:cNvSpPr>
          <p:nvPr>
            <p:ph type="title"/>
          </p:nvPr>
        </p:nvSpPr>
        <p:spPr/>
        <p:txBody>
          <a:bodyPr/>
          <a:lstStyle/>
          <a:p>
            <a:r>
              <a:rPr lang="en-US" dirty="0"/>
              <a:t>What We’ll Cover</a:t>
            </a:r>
          </a:p>
        </p:txBody>
      </p:sp>
      <p:sp>
        <p:nvSpPr>
          <p:cNvPr id="3" name="Content Placeholder 2">
            <a:extLst>
              <a:ext uri="{FF2B5EF4-FFF2-40B4-BE49-F238E27FC236}">
                <a16:creationId xmlns:a16="http://schemas.microsoft.com/office/drawing/2014/main" id="{D8C0873E-8A71-40DB-9065-218384B95416}"/>
              </a:ext>
            </a:extLst>
          </p:cNvPr>
          <p:cNvSpPr>
            <a:spLocks noGrp="1"/>
          </p:cNvSpPr>
          <p:nvPr>
            <p:ph idx="1"/>
          </p:nvPr>
        </p:nvSpPr>
        <p:spPr/>
        <p:txBody>
          <a:bodyPr>
            <a:normAutofit/>
          </a:bodyPr>
          <a:lstStyle/>
          <a:p>
            <a:r>
              <a:rPr lang="en-US" dirty="0"/>
              <a:t>What it means to be a “writer”</a:t>
            </a:r>
          </a:p>
          <a:p>
            <a:r>
              <a:rPr lang="en-US" dirty="0"/>
              <a:t>Who you sell to: Publishers</a:t>
            </a:r>
          </a:p>
          <a:p>
            <a:r>
              <a:rPr lang="en-US" i="1" dirty="0"/>
              <a:t>What you sell: Copyrights</a:t>
            </a:r>
          </a:p>
          <a:p>
            <a:r>
              <a:rPr lang="en-US" i="1" dirty="0"/>
              <a:t>How you sell: Contracts</a:t>
            </a:r>
          </a:p>
          <a:p>
            <a:endParaRPr lang="en-US" dirty="0"/>
          </a:p>
        </p:txBody>
      </p:sp>
    </p:spTree>
    <p:extLst>
      <p:ext uri="{BB962C8B-B14F-4D97-AF65-F5344CB8AC3E}">
        <p14:creationId xmlns:p14="http://schemas.microsoft.com/office/powerpoint/2010/main" val="189141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86A8-6A06-45FE-9D12-8893563F5A70}"/>
              </a:ext>
            </a:extLst>
          </p:cNvPr>
          <p:cNvSpPr>
            <a:spLocks noGrp="1"/>
          </p:cNvSpPr>
          <p:nvPr>
            <p:ph type="title"/>
          </p:nvPr>
        </p:nvSpPr>
        <p:spPr/>
        <p:txBody>
          <a:bodyPr/>
          <a:lstStyle/>
          <a:p>
            <a:endParaRPr lang="en-US" dirty="0"/>
          </a:p>
        </p:txBody>
      </p:sp>
      <p:pic>
        <p:nvPicPr>
          <p:cNvPr id="5" name="Content Placeholder 4" descr="A picture containing person, text&#10;&#10;Description automatically generated">
            <a:extLst>
              <a:ext uri="{FF2B5EF4-FFF2-40B4-BE49-F238E27FC236}">
                <a16:creationId xmlns:a16="http://schemas.microsoft.com/office/drawing/2014/main" id="{3EBF4410-C936-46E2-B659-04EB08C8C89A}"/>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000"/>
                    </a14:imgEffect>
                    <a14:imgEffect>
                      <a14:brightnessContrast bright="11000"/>
                    </a14:imgEffect>
                  </a14:imgLayer>
                </a14:imgProps>
              </a:ext>
              <a:ext uri="{28A0092B-C50C-407E-A947-70E740481C1C}">
                <a14:useLocalDpi xmlns:a14="http://schemas.microsoft.com/office/drawing/2010/main" val="0"/>
              </a:ext>
            </a:extLst>
          </a:blip>
          <a:srcRect l="11510" t="10248" r="7132" b="13536"/>
          <a:stretch/>
        </p:blipFill>
        <p:spPr>
          <a:xfrm>
            <a:off x="111383" y="304800"/>
            <a:ext cx="11980947" cy="6188075"/>
          </a:xfrm>
        </p:spPr>
      </p:pic>
    </p:spTree>
    <p:extLst>
      <p:ext uri="{BB962C8B-B14F-4D97-AF65-F5344CB8AC3E}">
        <p14:creationId xmlns:p14="http://schemas.microsoft.com/office/powerpoint/2010/main" val="20924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F95E-AEBD-4ED6-AB89-279F9A2C1D13}"/>
              </a:ext>
            </a:extLst>
          </p:cNvPr>
          <p:cNvSpPr>
            <a:spLocks noGrp="1"/>
          </p:cNvSpPr>
          <p:nvPr>
            <p:ph type="title"/>
          </p:nvPr>
        </p:nvSpPr>
        <p:spPr/>
        <p:txBody>
          <a:bodyPr/>
          <a:lstStyle/>
          <a:p>
            <a:pPr algn="ctr"/>
            <a:r>
              <a:rPr lang="en-US" b="1" i="1" dirty="0">
                <a:solidFill>
                  <a:srgbClr val="FF0000"/>
                </a:solidFill>
              </a:rPr>
              <a:t>Being an Independent Writer Means</a:t>
            </a:r>
            <a:endParaRPr lang="en-US" b="1" dirty="0">
              <a:solidFill>
                <a:srgbClr val="FF0000"/>
              </a:solidFill>
            </a:endParaRPr>
          </a:p>
        </p:txBody>
      </p:sp>
      <p:sp>
        <p:nvSpPr>
          <p:cNvPr id="3" name="Content Placeholder 2">
            <a:extLst>
              <a:ext uri="{FF2B5EF4-FFF2-40B4-BE49-F238E27FC236}">
                <a16:creationId xmlns:a16="http://schemas.microsoft.com/office/drawing/2014/main" id="{58C2A245-AE79-48C2-96FD-796E9A4D38E7}"/>
              </a:ext>
            </a:extLst>
          </p:cNvPr>
          <p:cNvSpPr>
            <a:spLocks noGrp="1"/>
          </p:cNvSpPr>
          <p:nvPr>
            <p:ph idx="1"/>
          </p:nvPr>
        </p:nvSpPr>
        <p:spPr/>
        <p:txBody>
          <a:bodyPr/>
          <a:lstStyle/>
          <a:p>
            <a:pPr>
              <a:spcAft>
                <a:spcPts val="600"/>
              </a:spcAft>
            </a:pPr>
            <a:r>
              <a:rPr lang="en-US" dirty="0"/>
              <a:t>Being a Small Business </a:t>
            </a:r>
          </a:p>
          <a:p>
            <a:pPr lvl="1">
              <a:spcAft>
                <a:spcPts val="600"/>
              </a:spcAft>
              <a:buFont typeface="Wingdings" panose="05000000000000000000" pitchFamily="2" charset="2"/>
              <a:buChar char="§"/>
            </a:pPr>
            <a:r>
              <a:rPr lang="en-US" dirty="0"/>
              <a:t> With three functions</a:t>
            </a:r>
          </a:p>
          <a:p>
            <a:pPr lvl="1">
              <a:buFont typeface="Wingdings" panose="05000000000000000000" pitchFamily="2" charset="2"/>
              <a:buChar char="Ø"/>
            </a:pPr>
            <a:r>
              <a:rPr lang="en-US" dirty="0"/>
              <a:t> To Create: 	Articles, books, stories, ideas, screenplays, posts, poetry</a:t>
            </a:r>
          </a:p>
          <a:p>
            <a:pPr lvl="1">
              <a:buFont typeface="Wingdings" panose="05000000000000000000" pitchFamily="2" charset="2"/>
              <a:buChar char="Ø"/>
            </a:pPr>
            <a:r>
              <a:rPr lang="en-US" dirty="0"/>
              <a:t> To Sell: 		Either (</a:t>
            </a:r>
            <a:r>
              <a:rPr lang="en-US" dirty="0" err="1"/>
              <a:t>i</a:t>
            </a:r>
            <a:r>
              <a:rPr lang="en-US" dirty="0"/>
              <a:t>) outright, or (ii) limited use of your written work</a:t>
            </a:r>
          </a:p>
          <a:p>
            <a:pPr lvl="1">
              <a:buFont typeface="Wingdings" panose="05000000000000000000" pitchFamily="2" charset="2"/>
              <a:buChar char="Ø"/>
            </a:pPr>
            <a:r>
              <a:rPr lang="en-US" dirty="0"/>
              <a:t> To Manage: 	Things of value</a:t>
            </a:r>
          </a:p>
        </p:txBody>
      </p:sp>
    </p:spTree>
    <p:extLst>
      <p:ext uri="{BB962C8B-B14F-4D97-AF65-F5344CB8AC3E}">
        <p14:creationId xmlns:p14="http://schemas.microsoft.com/office/powerpoint/2010/main" val="313065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99A5-242D-426E-8F00-21FECCDEED71}"/>
              </a:ext>
            </a:extLst>
          </p:cNvPr>
          <p:cNvSpPr>
            <a:spLocks noGrp="1"/>
          </p:cNvSpPr>
          <p:nvPr>
            <p:ph type="title"/>
          </p:nvPr>
        </p:nvSpPr>
        <p:spPr/>
        <p:txBody>
          <a:bodyPr>
            <a:normAutofit/>
          </a:bodyPr>
          <a:lstStyle/>
          <a:p>
            <a:r>
              <a:rPr lang="en-US" sz="3200" i="1" u="sng" dirty="0"/>
              <a:t>Things of value:</a:t>
            </a:r>
          </a:p>
        </p:txBody>
      </p:sp>
      <p:sp>
        <p:nvSpPr>
          <p:cNvPr id="3" name="Content Placeholder 2">
            <a:extLst>
              <a:ext uri="{FF2B5EF4-FFF2-40B4-BE49-F238E27FC236}">
                <a16:creationId xmlns:a16="http://schemas.microsoft.com/office/drawing/2014/main" id="{C94274BC-9E1D-4826-B65E-319343686B1F}"/>
              </a:ext>
            </a:extLst>
          </p:cNvPr>
          <p:cNvSpPr>
            <a:spLocks noGrp="1"/>
          </p:cNvSpPr>
          <p:nvPr>
            <p:ph idx="1"/>
          </p:nvPr>
        </p:nvSpPr>
        <p:spPr>
          <a:xfrm>
            <a:off x="838200" y="1593850"/>
            <a:ext cx="10515600" cy="4583113"/>
          </a:xfrm>
        </p:spPr>
        <p:txBody>
          <a:bodyPr/>
          <a:lstStyle/>
          <a:p>
            <a:pPr lvl="2">
              <a:buFont typeface="Wingdings" panose="05000000000000000000" pitchFamily="2" charset="2"/>
              <a:buChar char="§"/>
            </a:pPr>
            <a:r>
              <a:rPr lang="en-US" sz="2400" dirty="0"/>
              <a:t>Your Money;</a:t>
            </a:r>
          </a:p>
          <a:p>
            <a:pPr lvl="2">
              <a:buFont typeface="Wingdings" panose="05000000000000000000" pitchFamily="2" charset="2"/>
              <a:buChar char="§"/>
            </a:pPr>
            <a:r>
              <a:rPr lang="en-US" sz="2400" dirty="0"/>
              <a:t>Your Time;</a:t>
            </a:r>
          </a:p>
          <a:p>
            <a:pPr lvl="2">
              <a:buFont typeface="Wingdings" panose="05000000000000000000" pitchFamily="2" charset="2"/>
              <a:buChar char="§"/>
            </a:pPr>
            <a:r>
              <a:rPr lang="en-US" sz="2400" dirty="0"/>
              <a:t>Your Reputation;</a:t>
            </a:r>
          </a:p>
          <a:p>
            <a:pPr lvl="2">
              <a:buFont typeface="Wingdings" panose="05000000000000000000" pitchFamily="2" charset="2"/>
              <a:buChar char="§"/>
            </a:pPr>
            <a:r>
              <a:rPr lang="en-US" sz="2400" dirty="0"/>
              <a:t>Your Brand;</a:t>
            </a:r>
          </a:p>
          <a:p>
            <a:pPr lvl="2">
              <a:buFont typeface="Wingdings" panose="05000000000000000000" pitchFamily="2" charset="2"/>
              <a:buChar char="§"/>
            </a:pPr>
            <a:r>
              <a:rPr lang="en-US" sz="2400" dirty="0"/>
              <a:t>Your Things:  notes, manuscripts, computers, phones, stuff;</a:t>
            </a:r>
          </a:p>
          <a:p>
            <a:pPr lvl="2">
              <a:buFont typeface="Wingdings" panose="05000000000000000000" pitchFamily="2" charset="2"/>
              <a:buChar char="§"/>
            </a:pPr>
            <a:r>
              <a:rPr lang="en-US" sz="2400" dirty="0"/>
              <a:t>Your Self (health, education, sanity);</a:t>
            </a:r>
          </a:p>
          <a:p>
            <a:pPr lvl="2">
              <a:buFont typeface="Wingdings" panose="05000000000000000000" pitchFamily="2" charset="2"/>
              <a:buChar char="§"/>
            </a:pPr>
            <a:r>
              <a:rPr lang="en-US" sz="2400" dirty="0"/>
              <a:t>Your Creativity;</a:t>
            </a:r>
          </a:p>
          <a:p>
            <a:pPr lvl="2">
              <a:buFont typeface="Wingdings" panose="05000000000000000000" pitchFamily="2" charset="2"/>
              <a:buChar char="§"/>
            </a:pPr>
            <a:r>
              <a:rPr lang="en-US" sz="2400" dirty="0"/>
              <a:t>Your Contacts (friends and business associates);</a:t>
            </a:r>
          </a:p>
          <a:p>
            <a:pPr lvl="2">
              <a:buFont typeface="Wingdings" panose="05000000000000000000" pitchFamily="2" charset="2"/>
              <a:buChar char="§"/>
            </a:pPr>
            <a:r>
              <a:rPr lang="en-US" sz="2400" dirty="0"/>
              <a:t>Your Balance;</a:t>
            </a:r>
          </a:p>
          <a:p>
            <a:pPr lvl="2">
              <a:buFont typeface="Wingdings" panose="05000000000000000000" pitchFamily="2" charset="2"/>
              <a:buChar char="§"/>
            </a:pPr>
            <a:r>
              <a:rPr lang="en-US" sz="2400" dirty="0"/>
              <a:t>Your Risks.</a:t>
            </a:r>
          </a:p>
          <a:p>
            <a:endParaRPr lang="en-US" dirty="0"/>
          </a:p>
        </p:txBody>
      </p:sp>
    </p:spTree>
    <p:extLst>
      <p:ext uri="{BB962C8B-B14F-4D97-AF65-F5344CB8AC3E}">
        <p14:creationId xmlns:p14="http://schemas.microsoft.com/office/powerpoint/2010/main" val="348458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9CC3-770A-428E-B372-E246E250B7BA}"/>
              </a:ext>
            </a:extLst>
          </p:cNvPr>
          <p:cNvSpPr>
            <a:spLocks noGrp="1"/>
          </p:cNvSpPr>
          <p:nvPr>
            <p:ph type="title"/>
          </p:nvPr>
        </p:nvSpPr>
        <p:spPr/>
        <p:txBody>
          <a:bodyPr/>
          <a:lstStyle/>
          <a:p>
            <a:pPr algn="ctr"/>
            <a:r>
              <a:rPr lang="en-US" b="1" dirty="0">
                <a:solidFill>
                  <a:srgbClr val="FF0000"/>
                </a:solidFill>
              </a:rPr>
              <a:t>The Basic Writer’s Tradeoff </a:t>
            </a:r>
          </a:p>
        </p:txBody>
      </p:sp>
      <p:sp>
        <p:nvSpPr>
          <p:cNvPr id="3" name="Content Placeholder 2">
            <a:extLst>
              <a:ext uri="{FF2B5EF4-FFF2-40B4-BE49-F238E27FC236}">
                <a16:creationId xmlns:a16="http://schemas.microsoft.com/office/drawing/2014/main" id="{EA590DC0-CE54-4758-8279-4E9B7FCEA93E}"/>
              </a:ext>
            </a:extLst>
          </p:cNvPr>
          <p:cNvSpPr>
            <a:spLocks noGrp="1"/>
          </p:cNvSpPr>
          <p:nvPr>
            <p:ph idx="1"/>
          </p:nvPr>
        </p:nvSpPr>
        <p:spPr/>
        <p:txBody>
          <a:bodyPr>
            <a:normAutofit/>
          </a:bodyPr>
          <a:lstStyle/>
          <a:p>
            <a:pPr>
              <a:buFont typeface="Wingdings" panose="05000000000000000000" pitchFamily="2" charset="2"/>
              <a:buChar char="Ø"/>
            </a:pPr>
            <a:r>
              <a:rPr lang="en-US" dirty="0"/>
              <a:t>You create written works</a:t>
            </a:r>
          </a:p>
          <a:p>
            <a:pPr lvl="2">
              <a:buFont typeface="Wingdings" panose="05000000000000000000" pitchFamily="2" charset="2"/>
              <a:buChar char="§"/>
            </a:pPr>
            <a:r>
              <a:rPr lang="en-US" dirty="0"/>
              <a:t>Your control/ownership of them is an asset</a:t>
            </a:r>
          </a:p>
          <a:p>
            <a:pPr lvl="2">
              <a:buFont typeface="Wingdings" panose="05000000000000000000" pitchFamily="2" charset="2"/>
              <a:buChar char="§"/>
            </a:pPr>
            <a:r>
              <a:rPr lang="en-US" dirty="0"/>
              <a:t>They have value – </a:t>
            </a:r>
          </a:p>
          <a:p>
            <a:pPr>
              <a:buFont typeface="Wingdings" panose="05000000000000000000" pitchFamily="2" charset="2"/>
              <a:buChar char="§"/>
            </a:pPr>
            <a:r>
              <a:rPr lang="en-US" dirty="0"/>
              <a:t> To realize this value (monetize), must sell to “publisher”</a:t>
            </a:r>
          </a:p>
          <a:p>
            <a:pPr lvl="2">
              <a:buFont typeface="Wingdings" panose="05000000000000000000" pitchFamily="2" charset="2"/>
              <a:buChar char="§"/>
            </a:pPr>
            <a:r>
              <a:rPr lang="en-US" dirty="0"/>
              <a:t>(1) Distribute it (2) to other people (3) in final form (4) for gain.</a:t>
            </a:r>
          </a:p>
          <a:p>
            <a:pPr lvl="2">
              <a:buFont typeface="Wingdings" panose="05000000000000000000" pitchFamily="2" charset="2"/>
              <a:buChar char="§"/>
            </a:pPr>
            <a:r>
              <a:rPr lang="en-US" dirty="0"/>
              <a:t>Or be the publisher yourself !!</a:t>
            </a:r>
          </a:p>
          <a:p>
            <a:pPr lvl="2">
              <a:buFont typeface="Wingdings" panose="05000000000000000000" pitchFamily="2" charset="2"/>
              <a:buChar char="§"/>
            </a:pPr>
            <a:r>
              <a:rPr lang="en-US" dirty="0"/>
              <a:t>You (the writer) must give them (the publisher) the right to use your work</a:t>
            </a:r>
          </a:p>
          <a:p>
            <a:pPr>
              <a:buFont typeface="Wingdings" panose="05000000000000000000" pitchFamily="2" charset="2"/>
              <a:buChar char="§"/>
            </a:pPr>
            <a:r>
              <a:rPr lang="en-US" dirty="0"/>
              <a:t>In return, they give you benefits / compensation </a:t>
            </a:r>
          </a:p>
          <a:p>
            <a:pPr lvl="2">
              <a:buFont typeface="Wingdings" panose="05000000000000000000" pitchFamily="2" charset="2"/>
              <a:buChar char="§"/>
            </a:pPr>
            <a:r>
              <a:rPr lang="en-US" dirty="0"/>
              <a:t>You can get paid  -- Money !!</a:t>
            </a:r>
          </a:p>
          <a:p>
            <a:pPr lvl="2">
              <a:buFont typeface="Wingdings" panose="05000000000000000000" pitchFamily="2" charset="2"/>
              <a:buChar char="§"/>
            </a:pPr>
            <a:r>
              <a:rPr lang="en-US" dirty="0"/>
              <a:t>You can get noticed – Exposure !!</a:t>
            </a:r>
          </a:p>
          <a:p>
            <a:pPr lvl="2">
              <a:buFont typeface="Wingdings" panose="05000000000000000000" pitchFamily="2" charset="2"/>
              <a:buChar char="§"/>
            </a:pPr>
            <a:r>
              <a:rPr lang="en-US" dirty="0"/>
              <a:t>You can get read – Expression !!</a:t>
            </a:r>
          </a:p>
          <a:p>
            <a:pPr lvl="2">
              <a:buFont typeface="Wingdings" panose="05000000000000000000" pitchFamily="2" charset="2"/>
              <a:buChar char="§"/>
            </a:pPr>
            <a:endParaRPr lang="en-US" dirty="0"/>
          </a:p>
        </p:txBody>
      </p:sp>
    </p:spTree>
    <p:extLst>
      <p:ext uri="{BB962C8B-B14F-4D97-AF65-F5344CB8AC3E}">
        <p14:creationId xmlns:p14="http://schemas.microsoft.com/office/powerpoint/2010/main" val="253693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2DCE-5B21-4D22-9D6B-AA5067BDFBEA}"/>
              </a:ext>
            </a:extLst>
          </p:cNvPr>
          <p:cNvSpPr>
            <a:spLocks noGrp="1"/>
          </p:cNvSpPr>
          <p:nvPr>
            <p:ph type="title"/>
          </p:nvPr>
        </p:nvSpPr>
        <p:spPr/>
        <p:txBody>
          <a:bodyPr/>
          <a:lstStyle/>
          <a:p>
            <a:pPr algn="ctr"/>
            <a:r>
              <a:rPr lang="en-US" b="1" dirty="0">
                <a:solidFill>
                  <a:srgbClr val="FF0000"/>
                </a:solidFill>
              </a:rPr>
              <a:t>What publishers do?</a:t>
            </a:r>
          </a:p>
        </p:txBody>
      </p:sp>
      <p:sp>
        <p:nvSpPr>
          <p:cNvPr id="3" name="Content Placeholder 2">
            <a:extLst>
              <a:ext uri="{FF2B5EF4-FFF2-40B4-BE49-F238E27FC236}">
                <a16:creationId xmlns:a16="http://schemas.microsoft.com/office/drawing/2014/main" id="{663EDA03-186F-4E68-8F21-D5ED136928A2}"/>
              </a:ext>
            </a:extLst>
          </p:cNvPr>
          <p:cNvSpPr>
            <a:spLocks noGrp="1"/>
          </p:cNvSpPr>
          <p:nvPr>
            <p:ph idx="1"/>
          </p:nvPr>
        </p:nvSpPr>
        <p:spPr>
          <a:xfrm>
            <a:off x="838200" y="1485900"/>
            <a:ext cx="10515600" cy="5006975"/>
          </a:xfrm>
        </p:spPr>
        <p:txBody>
          <a:bodyPr>
            <a:normAutofit fontScale="92500" lnSpcReduction="10000"/>
          </a:bodyPr>
          <a:lstStyle/>
          <a:p>
            <a:pPr>
              <a:buFont typeface="Wingdings" panose="05000000000000000000" pitchFamily="2" charset="2"/>
              <a:buChar char="Ø"/>
            </a:pPr>
            <a:r>
              <a:rPr lang="en-US" dirty="0"/>
              <a:t> Produce the book (or magazine, blog, website, so on)</a:t>
            </a:r>
          </a:p>
          <a:p>
            <a:pPr lvl="1">
              <a:buFont typeface="Wingdings" panose="05000000000000000000" pitchFamily="2" charset="2"/>
              <a:buChar char="§"/>
            </a:pPr>
            <a:r>
              <a:rPr lang="en-US" dirty="0"/>
              <a:t>Editorial </a:t>
            </a:r>
          </a:p>
          <a:p>
            <a:pPr lvl="1">
              <a:buFont typeface="Wingdings" panose="05000000000000000000" pitchFamily="2" charset="2"/>
              <a:buChar char="§"/>
            </a:pPr>
            <a:r>
              <a:rPr lang="en-US" dirty="0"/>
              <a:t>Graphic design and layout</a:t>
            </a:r>
          </a:p>
          <a:p>
            <a:pPr lvl="1">
              <a:buFont typeface="Wingdings" panose="05000000000000000000" pitchFamily="2" charset="2"/>
              <a:buChar char="§"/>
            </a:pPr>
            <a:r>
              <a:rPr lang="en-US" dirty="0"/>
              <a:t>Printing and materials or digital production</a:t>
            </a:r>
          </a:p>
          <a:p>
            <a:pPr lvl="1">
              <a:buFont typeface="Wingdings" panose="05000000000000000000" pitchFamily="2" charset="2"/>
              <a:buChar char="§"/>
            </a:pPr>
            <a:endParaRPr lang="en-US" dirty="0"/>
          </a:p>
          <a:p>
            <a:pPr>
              <a:buFont typeface="Wingdings" panose="05000000000000000000" pitchFamily="2" charset="2"/>
              <a:buChar char="§"/>
            </a:pPr>
            <a:r>
              <a:rPr lang="en-US" dirty="0"/>
              <a:t> Distribute it</a:t>
            </a:r>
          </a:p>
          <a:p>
            <a:pPr lvl="1">
              <a:buFont typeface="Wingdings" panose="05000000000000000000" pitchFamily="2" charset="2"/>
              <a:buChar char="§"/>
            </a:pPr>
            <a:r>
              <a:rPr lang="en-US" dirty="0"/>
              <a:t>Get the book into stores and onto Amazon.com</a:t>
            </a:r>
          </a:p>
          <a:p>
            <a:pPr lvl="1">
              <a:buFont typeface="Wingdings" panose="05000000000000000000" pitchFamily="2" charset="2"/>
              <a:buChar char="§"/>
            </a:pPr>
            <a:r>
              <a:rPr lang="en-US" dirty="0"/>
              <a:t>Get the magazine to subscribers, onto newsstands or on-line</a:t>
            </a:r>
          </a:p>
          <a:p>
            <a:pPr lvl="1">
              <a:buFont typeface="Wingdings" panose="05000000000000000000" pitchFamily="2" charset="2"/>
              <a:buChar char="§"/>
            </a:pPr>
            <a:r>
              <a:rPr lang="en-US" dirty="0"/>
              <a:t>Handle sales and financial cash flow</a:t>
            </a:r>
          </a:p>
          <a:p>
            <a:pPr marL="457200" lvl="1" indent="0">
              <a:buNone/>
            </a:pPr>
            <a:endParaRPr lang="en-US" dirty="0"/>
          </a:p>
          <a:p>
            <a:pPr>
              <a:buFont typeface="Wingdings" panose="05000000000000000000" pitchFamily="2" charset="2"/>
              <a:buChar char="Ø"/>
            </a:pPr>
            <a:r>
              <a:rPr lang="en-US" dirty="0"/>
              <a:t>Market and publicize it</a:t>
            </a:r>
          </a:p>
          <a:p>
            <a:pPr lvl="1">
              <a:buFont typeface="Wingdings" panose="05000000000000000000" pitchFamily="2" charset="2"/>
              <a:buChar char="§"/>
            </a:pPr>
            <a:r>
              <a:rPr lang="en-US" dirty="0"/>
              <a:t>Get reviews, arrange media coverage, store shelf space, books tours </a:t>
            </a:r>
          </a:p>
          <a:p>
            <a:pPr lvl="2">
              <a:buFont typeface="Wingdings" panose="05000000000000000000" pitchFamily="2" charset="2"/>
              <a:buChar char="§"/>
            </a:pPr>
            <a:r>
              <a:rPr lang="en-US" dirty="0"/>
              <a:t>“Marketing Muscle” and “branding”</a:t>
            </a:r>
          </a:p>
        </p:txBody>
      </p:sp>
    </p:spTree>
    <p:extLst>
      <p:ext uri="{BB962C8B-B14F-4D97-AF65-F5344CB8AC3E}">
        <p14:creationId xmlns:p14="http://schemas.microsoft.com/office/powerpoint/2010/main" val="169110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B5F0-7FDA-4DB7-8DB3-005D4CEB89A1}"/>
              </a:ext>
            </a:extLst>
          </p:cNvPr>
          <p:cNvSpPr>
            <a:spLocks noGrp="1"/>
          </p:cNvSpPr>
          <p:nvPr>
            <p:ph type="title"/>
          </p:nvPr>
        </p:nvSpPr>
        <p:spPr/>
        <p:txBody>
          <a:bodyPr/>
          <a:lstStyle/>
          <a:p>
            <a:r>
              <a:rPr lang="en-US" dirty="0"/>
              <a:t>Types of Publishers</a:t>
            </a:r>
          </a:p>
        </p:txBody>
      </p:sp>
      <p:sp>
        <p:nvSpPr>
          <p:cNvPr id="3" name="Content Placeholder 2">
            <a:extLst>
              <a:ext uri="{FF2B5EF4-FFF2-40B4-BE49-F238E27FC236}">
                <a16:creationId xmlns:a16="http://schemas.microsoft.com/office/drawing/2014/main" id="{0D5581BF-9DBF-4ECC-BEF0-ADB7467CE6B2}"/>
              </a:ext>
            </a:extLst>
          </p:cNvPr>
          <p:cNvSpPr>
            <a:spLocks noGrp="1"/>
          </p:cNvSpPr>
          <p:nvPr>
            <p:ph idx="1"/>
          </p:nvPr>
        </p:nvSpPr>
        <p:spPr>
          <a:xfrm>
            <a:off x="838200" y="1483847"/>
            <a:ext cx="10515600" cy="4693116"/>
          </a:xfrm>
        </p:spPr>
        <p:txBody>
          <a:bodyPr>
            <a:normAutofit fontScale="77500" lnSpcReduction="20000"/>
          </a:bodyPr>
          <a:lstStyle/>
          <a:p>
            <a:r>
              <a:rPr lang="en-US" dirty="0"/>
              <a:t>Book publishers-</a:t>
            </a:r>
          </a:p>
          <a:p>
            <a:pPr lvl="1"/>
            <a:r>
              <a:rPr lang="en-US" dirty="0"/>
              <a:t>Commercial presses</a:t>
            </a:r>
          </a:p>
          <a:p>
            <a:pPr lvl="1"/>
            <a:r>
              <a:rPr lang="en-US" dirty="0"/>
              <a:t>Academic presses</a:t>
            </a:r>
          </a:p>
          <a:p>
            <a:pPr lvl="1"/>
            <a:r>
              <a:rPr lang="en-US" dirty="0"/>
              <a:t>Small or specialized presses</a:t>
            </a:r>
          </a:p>
          <a:p>
            <a:pPr lvl="1"/>
            <a:r>
              <a:rPr lang="en-US" dirty="0"/>
              <a:t>Yourself</a:t>
            </a:r>
          </a:p>
          <a:p>
            <a:r>
              <a:rPr lang="en-US" dirty="0"/>
              <a:t>Magazines, Newspapers, print or online</a:t>
            </a:r>
          </a:p>
          <a:p>
            <a:r>
              <a:rPr lang="en-US" dirty="0"/>
              <a:t>Blogs, websites, podcasts</a:t>
            </a:r>
          </a:p>
          <a:p>
            <a:r>
              <a:rPr lang="en-US" dirty="0"/>
              <a:t>Social media – Facebook, Instagram, Twitter</a:t>
            </a:r>
          </a:p>
          <a:p>
            <a:r>
              <a:rPr lang="en-US" dirty="0"/>
              <a:t>Radio, TV, film, documentaries.</a:t>
            </a:r>
          </a:p>
          <a:p>
            <a:endParaRPr lang="en-US" dirty="0"/>
          </a:p>
          <a:p>
            <a:r>
              <a:rPr lang="en-US" dirty="0"/>
              <a:t>Basic rule: </a:t>
            </a:r>
          </a:p>
          <a:p>
            <a:pPr lvl="1"/>
            <a:r>
              <a:rPr lang="en-US" dirty="0"/>
              <a:t>None can survive without you, the </a:t>
            </a:r>
            <a:r>
              <a:rPr lang="en-US" b="1" i="1" u="sng" dirty="0"/>
              <a:t>content creator</a:t>
            </a:r>
            <a:r>
              <a:rPr lang="en-US" dirty="0"/>
              <a:t>!!</a:t>
            </a:r>
          </a:p>
          <a:p>
            <a:pPr lvl="1"/>
            <a:r>
              <a:rPr lang="en-US" dirty="0"/>
              <a:t> The more outlets you work with, the better-</a:t>
            </a:r>
          </a:p>
          <a:p>
            <a:pPr lvl="2"/>
            <a:r>
              <a:rPr lang="en-US" dirty="0"/>
              <a:t>More variety</a:t>
            </a:r>
          </a:p>
          <a:p>
            <a:pPr lvl="2"/>
            <a:r>
              <a:rPr lang="en-US" dirty="0"/>
              <a:t>More choices – </a:t>
            </a:r>
          </a:p>
          <a:p>
            <a:pPr lvl="1"/>
            <a:endParaRPr lang="en-US" dirty="0"/>
          </a:p>
        </p:txBody>
      </p:sp>
    </p:spTree>
    <p:extLst>
      <p:ext uri="{BB962C8B-B14F-4D97-AF65-F5344CB8AC3E}">
        <p14:creationId xmlns:p14="http://schemas.microsoft.com/office/powerpoint/2010/main" val="2814345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3664</TotalTime>
  <Words>1594</Words>
  <Application>Microsoft Office PowerPoint</Application>
  <PresentationFormat>Widescreen</PresentationFormat>
  <Paragraphs>211</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TiemposText</vt:lpstr>
      <vt:lpstr>Wingdings</vt:lpstr>
      <vt:lpstr>Office Theme</vt:lpstr>
      <vt:lpstr>CONTRACTS &amp; COPYRIGHTS</vt:lpstr>
      <vt:lpstr>PowerPoint Presentation</vt:lpstr>
      <vt:lpstr>What We’ll Cover</vt:lpstr>
      <vt:lpstr>PowerPoint Presentation</vt:lpstr>
      <vt:lpstr>Being an Independent Writer Means</vt:lpstr>
      <vt:lpstr>Things of value:</vt:lpstr>
      <vt:lpstr>The Basic Writer’s Tradeoff </vt:lpstr>
      <vt:lpstr>What publishers do?</vt:lpstr>
      <vt:lpstr>Types of Publishers</vt:lpstr>
      <vt:lpstr>Often your best publisher -- Yourself</vt:lpstr>
      <vt:lpstr>PowerPoint Presentation</vt:lpstr>
      <vt:lpstr>What You’re Selling - Copyrights</vt:lpstr>
      <vt:lpstr>What You’re Selling – Copyrights United States Code, Title 17– Federal Copyright law</vt:lpstr>
      <vt:lpstr>PowerPoint Presentation</vt:lpstr>
      <vt:lpstr>Copyrights – What You Sell</vt:lpstr>
      <vt:lpstr>Exceptions</vt:lpstr>
      <vt:lpstr>PowerPoint Presentation</vt:lpstr>
      <vt:lpstr>More Exceptions</vt:lpstr>
      <vt:lpstr>Copyrights also create Obligations - </vt:lpstr>
      <vt:lpstr>How You Sell Them - Contracts</vt:lpstr>
      <vt:lpstr>Typical Contract Terms</vt:lpstr>
      <vt:lpstr>Most Important Rule About Contracts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as a Business</dc:title>
  <dc:creator>Andrea Parker</dc:creator>
  <cp:lastModifiedBy>Kenneth Ackerman</cp:lastModifiedBy>
  <cp:revision>76</cp:revision>
  <cp:lastPrinted>2022-09-27T18:17:06Z</cp:lastPrinted>
  <dcterms:created xsi:type="dcterms:W3CDTF">2019-10-03T14:35:17Z</dcterms:created>
  <dcterms:modified xsi:type="dcterms:W3CDTF">2025-01-09T17:25:56Z</dcterms:modified>
</cp:coreProperties>
</file>