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80" r:id="rId5"/>
    <p:sldId id="281" r:id="rId6"/>
    <p:sldId id="259" r:id="rId7"/>
    <p:sldId id="260" r:id="rId8"/>
    <p:sldId id="266" r:id="rId9"/>
    <p:sldId id="268" r:id="rId10"/>
    <p:sldId id="267" r:id="rId11"/>
    <p:sldId id="282" r:id="rId12"/>
    <p:sldId id="261" r:id="rId13"/>
    <p:sldId id="284" r:id="rId14"/>
    <p:sldId id="279" r:id="rId15"/>
    <p:sldId id="277" r:id="rId16"/>
    <p:sldId id="276" r:id="rId17"/>
    <p:sldId id="262" r:id="rId18"/>
    <p:sldId id="278" r:id="rId19"/>
    <p:sldId id="271" r:id="rId20"/>
    <p:sldId id="269" r:id="rId21"/>
    <p:sldId id="294" r:id="rId22"/>
    <p:sldId id="297" r:id="rId23"/>
    <p:sldId id="287" r:id="rId24"/>
    <p:sldId id="288" r:id="rId25"/>
    <p:sldId id="295" r:id="rId26"/>
    <p:sldId id="291" r:id="rId27"/>
    <p:sldId id="263" r:id="rId28"/>
    <p:sldId id="264" r:id="rId29"/>
    <p:sldId id="265" r:id="rId30"/>
    <p:sldId id="272" r:id="rId31"/>
    <p:sldId id="283" r:id="rId32"/>
    <p:sldId id="274" r:id="rId33"/>
    <p:sldId id="293" r:id="rId34"/>
    <p:sldId id="285" r:id="rId35"/>
    <p:sldId id="273" r:id="rId36"/>
    <p:sldId id="286" r:id="rId37"/>
    <p:sldId id="290" r:id="rId38"/>
    <p:sldId id="289" r:id="rId39"/>
    <p:sldId id="292" r:id="rId40"/>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116" d="100"/>
          <a:sy n="116" d="100"/>
        </p:scale>
        <p:origin x="84" y="102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1C556-9DE4-F89C-04EA-0F8551D659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0B37AA-54CD-17C0-8BF6-19D5FC56BF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FE1451-B4AE-3D0A-95B2-F25E9194CCC5}"/>
              </a:ext>
            </a:extLst>
          </p:cNvPr>
          <p:cNvSpPr>
            <a:spLocks noGrp="1"/>
          </p:cNvSpPr>
          <p:nvPr>
            <p:ph type="dt" sz="half" idx="10"/>
          </p:nvPr>
        </p:nvSpPr>
        <p:spPr/>
        <p:txBody>
          <a:bodyPr/>
          <a:lstStyle/>
          <a:p>
            <a:fld id="{5BC7A458-3389-4A7C-A0C6-FDCAA31E0E8C}" type="datetimeFigureOut">
              <a:rPr lang="en-US" smtClean="0"/>
              <a:t>1/9/2025</a:t>
            </a:fld>
            <a:endParaRPr lang="en-US"/>
          </a:p>
        </p:txBody>
      </p:sp>
      <p:sp>
        <p:nvSpPr>
          <p:cNvPr id="5" name="Footer Placeholder 4">
            <a:extLst>
              <a:ext uri="{FF2B5EF4-FFF2-40B4-BE49-F238E27FC236}">
                <a16:creationId xmlns:a16="http://schemas.microsoft.com/office/drawing/2014/main" id="{9C8E0B75-A336-1A05-2F07-DAD4602646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8E5B9C-BADE-59DB-882B-4BF82228E91B}"/>
              </a:ext>
            </a:extLst>
          </p:cNvPr>
          <p:cNvSpPr>
            <a:spLocks noGrp="1"/>
          </p:cNvSpPr>
          <p:nvPr>
            <p:ph type="sldNum" sz="quarter" idx="12"/>
          </p:nvPr>
        </p:nvSpPr>
        <p:spPr/>
        <p:txBody>
          <a:bodyPr/>
          <a:lstStyle/>
          <a:p>
            <a:fld id="{E6F6B155-920A-4E82-B905-FC1CD62901C6}" type="slidenum">
              <a:rPr lang="en-US" smtClean="0"/>
              <a:t>‹#›</a:t>
            </a:fld>
            <a:endParaRPr lang="en-US"/>
          </a:p>
        </p:txBody>
      </p:sp>
    </p:spTree>
    <p:extLst>
      <p:ext uri="{BB962C8B-B14F-4D97-AF65-F5344CB8AC3E}">
        <p14:creationId xmlns:p14="http://schemas.microsoft.com/office/powerpoint/2010/main" val="1188613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D22AD-A2C6-07F7-4D57-C88F8C297E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03774C-6C61-93F7-8E07-4BCA44FB3E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663023-BA67-772F-D4C9-65991C1EEECA}"/>
              </a:ext>
            </a:extLst>
          </p:cNvPr>
          <p:cNvSpPr>
            <a:spLocks noGrp="1"/>
          </p:cNvSpPr>
          <p:nvPr>
            <p:ph type="dt" sz="half" idx="10"/>
          </p:nvPr>
        </p:nvSpPr>
        <p:spPr/>
        <p:txBody>
          <a:bodyPr/>
          <a:lstStyle/>
          <a:p>
            <a:fld id="{5BC7A458-3389-4A7C-A0C6-FDCAA31E0E8C}" type="datetimeFigureOut">
              <a:rPr lang="en-US" smtClean="0"/>
              <a:t>1/9/2025</a:t>
            </a:fld>
            <a:endParaRPr lang="en-US"/>
          </a:p>
        </p:txBody>
      </p:sp>
      <p:sp>
        <p:nvSpPr>
          <p:cNvPr id="5" name="Footer Placeholder 4">
            <a:extLst>
              <a:ext uri="{FF2B5EF4-FFF2-40B4-BE49-F238E27FC236}">
                <a16:creationId xmlns:a16="http://schemas.microsoft.com/office/drawing/2014/main" id="{7754B77D-A901-EE84-C9A1-D50AD8989D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699EB-7AF9-B9FB-6AF6-8D28FF25AB8D}"/>
              </a:ext>
            </a:extLst>
          </p:cNvPr>
          <p:cNvSpPr>
            <a:spLocks noGrp="1"/>
          </p:cNvSpPr>
          <p:nvPr>
            <p:ph type="sldNum" sz="quarter" idx="12"/>
          </p:nvPr>
        </p:nvSpPr>
        <p:spPr/>
        <p:txBody>
          <a:bodyPr/>
          <a:lstStyle/>
          <a:p>
            <a:fld id="{E6F6B155-920A-4E82-B905-FC1CD62901C6}" type="slidenum">
              <a:rPr lang="en-US" smtClean="0"/>
              <a:t>‹#›</a:t>
            </a:fld>
            <a:endParaRPr lang="en-US"/>
          </a:p>
        </p:txBody>
      </p:sp>
    </p:spTree>
    <p:extLst>
      <p:ext uri="{BB962C8B-B14F-4D97-AF65-F5344CB8AC3E}">
        <p14:creationId xmlns:p14="http://schemas.microsoft.com/office/powerpoint/2010/main" val="3717760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C7BB7A-A4D3-2AFE-F5CB-CFEE412B08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345BF0-DB46-9541-0F89-1F47F16AC9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514216-800E-9458-6ECD-3385DB34EF4C}"/>
              </a:ext>
            </a:extLst>
          </p:cNvPr>
          <p:cNvSpPr>
            <a:spLocks noGrp="1"/>
          </p:cNvSpPr>
          <p:nvPr>
            <p:ph type="dt" sz="half" idx="10"/>
          </p:nvPr>
        </p:nvSpPr>
        <p:spPr/>
        <p:txBody>
          <a:bodyPr/>
          <a:lstStyle/>
          <a:p>
            <a:fld id="{5BC7A458-3389-4A7C-A0C6-FDCAA31E0E8C}" type="datetimeFigureOut">
              <a:rPr lang="en-US" smtClean="0"/>
              <a:t>1/9/2025</a:t>
            </a:fld>
            <a:endParaRPr lang="en-US"/>
          </a:p>
        </p:txBody>
      </p:sp>
      <p:sp>
        <p:nvSpPr>
          <p:cNvPr id="5" name="Footer Placeholder 4">
            <a:extLst>
              <a:ext uri="{FF2B5EF4-FFF2-40B4-BE49-F238E27FC236}">
                <a16:creationId xmlns:a16="http://schemas.microsoft.com/office/drawing/2014/main" id="{20D87B2F-56A3-73FE-89CE-0C1E28D8C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78F691-9172-4804-9B23-036522FE95F9}"/>
              </a:ext>
            </a:extLst>
          </p:cNvPr>
          <p:cNvSpPr>
            <a:spLocks noGrp="1"/>
          </p:cNvSpPr>
          <p:nvPr>
            <p:ph type="sldNum" sz="quarter" idx="12"/>
          </p:nvPr>
        </p:nvSpPr>
        <p:spPr/>
        <p:txBody>
          <a:bodyPr/>
          <a:lstStyle/>
          <a:p>
            <a:fld id="{E6F6B155-920A-4E82-B905-FC1CD62901C6}" type="slidenum">
              <a:rPr lang="en-US" smtClean="0"/>
              <a:t>‹#›</a:t>
            </a:fld>
            <a:endParaRPr lang="en-US"/>
          </a:p>
        </p:txBody>
      </p:sp>
    </p:spTree>
    <p:extLst>
      <p:ext uri="{BB962C8B-B14F-4D97-AF65-F5344CB8AC3E}">
        <p14:creationId xmlns:p14="http://schemas.microsoft.com/office/powerpoint/2010/main" val="4283396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DDC32-CCEC-59D8-5695-5E0E078BB8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0D7D2-5277-102A-0A3D-6879D5967C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DBAC42-C9A8-F79A-62E9-C0763AA73770}"/>
              </a:ext>
            </a:extLst>
          </p:cNvPr>
          <p:cNvSpPr>
            <a:spLocks noGrp="1"/>
          </p:cNvSpPr>
          <p:nvPr>
            <p:ph type="dt" sz="half" idx="10"/>
          </p:nvPr>
        </p:nvSpPr>
        <p:spPr/>
        <p:txBody>
          <a:bodyPr/>
          <a:lstStyle/>
          <a:p>
            <a:fld id="{5BC7A458-3389-4A7C-A0C6-FDCAA31E0E8C}" type="datetimeFigureOut">
              <a:rPr lang="en-US" smtClean="0"/>
              <a:t>1/9/2025</a:t>
            </a:fld>
            <a:endParaRPr lang="en-US"/>
          </a:p>
        </p:txBody>
      </p:sp>
      <p:sp>
        <p:nvSpPr>
          <p:cNvPr id="5" name="Footer Placeholder 4">
            <a:extLst>
              <a:ext uri="{FF2B5EF4-FFF2-40B4-BE49-F238E27FC236}">
                <a16:creationId xmlns:a16="http://schemas.microsoft.com/office/drawing/2014/main" id="{5C662690-6CD5-CA7D-9AEF-089DD5A192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C0816-F191-A744-0484-FF20A6009F7D}"/>
              </a:ext>
            </a:extLst>
          </p:cNvPr>
          <p:cNvSpPr>
            <a:spLocks noGrp="1"/>
          </p:cNvSpPr>
          <p:nvPr>
            <p:ph type="sldNum" sz="quarter" idx="12"/>
          </p:nvPr>
        </p:nvSpPr>
        <p:spPr/>
        <p:txBody>
          <a:bodyPr/>
          <a:lstStyle/>
          <a:p>
            <a:fld id="{E6F6B155-920A-4E82-B905-FC1CD62901C6}" type="slidenum">
              <a:rPr lang="en-US" smtClean="0"/>
              <a:t>‹#›</a:t>
            </a:fld>
            <a:endParaRPr lang="en-US"/>
          </a:p>
        </p:txBody>
      </p:sp>
    </p:spTree>
    <p:extLst>
      <p:ext uri="{BB962C8B-B14F-4D97-AF65-F5344CB8AC3E}">
        <p14:creationId xmlns:p14="http://schemas.microsoft.com/office/powerpoint/2010/main" val="2811338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D5E4A-B1F2-22CA-7410-DE135DAE94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E3367D-C2DF-92D3-003A-B4E545CC22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BEC8C6-8022-24B8-2851-8A49D5B91008}"/>
              </a:ext>
            </a:extLst>
          </p:cNvPr>
          <p:cNvSpPr>
            <a:spLocks noGrp="1"/>
          </p:cNvSpPr>
          <p:nvPr>
            <p:ph type="dt" sz="half" idx="10"/>
          </p:nvPr>
        </p:nvSpPr>
        <p:spPr/>
        <p:txBody>
          <a:bodyPr/>
          <a:lstStyle/>
          <a:p>
            <a:fld id="{5BC7A458-3389-4A7C-A0C6-FDCAA31E0E8C}" type="datetimeFigureOut">
              <a:rPr lang="en-US" smtClean="0"/>
              <a:t>1/9/2025</a:t>
            </a:fld>
            <a:endParaRPr lang="en-US"/>
          </a:p>
        </p:txBody>
      </p:sp>
      <p:sp>
        <p:nvSpPr>
          <p:cNvPr id="5" name="Footer Placeholder 4">
            <a:extLst>
              <a:ext uri="{FF2B5EF4-FFF2-40B4-BE49-F238E27FC236}">
                <a16:creationId xmlns:a16="http://schemas.microsoft.com/office/drawing/2014/main" id="{D80A725F-286D-8872-C48E-77C8CBEBBD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216804-A910-9B83-038B-BFDCE81898CD}"/>
              </a:ext>
            </a:extLst>
          </p:cNvPr>
          <p:cNvSpPr>
            <a:spLocks noGrp="1"/>
          </p:cNvSpPr>
          <p:nvPr>
            <p:ph type="sldNum" sz="quarter" idx="12"/>
          </p:nvPr>
        </p:nvSpPr>
        <p:spPr/>
        <p:txBody>
          <a:bodyPr/>
          <a:lstStyle/>
          <a:p>
            <a:fld id="{E6F6B155-920A-4E82-B905-FC1CD62901C6}" type="slidenum">
              <a:rPr lang="en-US" smtClean="0"/>
              <a:t>‹#›</a:t>
            </a:fld>
            <a:endParaRPr lang="en-US"/>
          </a:p>
        </p:txBody>
      </p:sp>
    </p:spTree>
    <p:extLst>
      <p:ext uri="{BB962C8B-B14F-4D97-AF65-F5344CB8AC3E}">
        <p14:creationId xmlns:p14="http://schemas.microsoft.com/office/powerpoint/2010/main" val="178956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4671F-EA9C-B623-872F-732EFA0F1E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87A74B-82A5-68BF-8141-01733BFC27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B90112-0D1A-3CC1-0964-875DD7D4AD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65667E-8E21-2B18-EAD0-ED500FB5B90B}"/>
              </a:ext>
            </a:extLst>
          </p:cNvPr>
          <p:cNvSpPr>
            <a:spLocks noGrp="1"/>
          </p:cNvSpPr>
          <p:nvPr>
            <p:ph type="dt" sz="half" idx="10"/>
          </p:nvPr>
        </p:nvSpPr>
        <p:spPr/>
        <p:txBody>
          <a:bodyPr/>
          <a:lstStyle/>
          <a:p>
            <a:fld id="{5BC7A458-3389-4A7C-A0C6-FDCAA31E0E8C}" type="datetimeFigureOut">
              <a:rPr lang="en-US" smtClean="0"/>
              <a:t>1/9/2025</a:t>
            </a:fld>
            <a:endParaRPr lang="en-US"/>
          </a:p>
        </p:txBody>
      </p:sp>
      <p:sp>
        <p:nvSpPr>
          <p:cNvPr id="6" name="Footer Placeholder 5">
            <a:extLst>
              <a:ext uri="{FF2B5EF4-FFF2-40B4-BE49-F238E27FC236}">
                <a16:creationId xmlns:a16="http://schemas.microsoft.com/office/drawing/2014/main" id="{738CCA59-347A-C197-9708-103D219495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4EE021-FC87-10F4-431C-579BF08F5907}"/>
              </a:ext>
            </a:extLst>
          </p:cNvPr>
          <p:cNvSpPr>
            <a:spLocks noGrp="1"/>
          </p:cNvSpPr>
          <p:nvPr>
            <p:ph type="sldNum" sz="quarter" idx="12"/>
          </p:nvPr>
        </p:nvSpPr>
        <p:spPr/>
        <p:txBody>
          <a:bodyPr/>
          <a:lstStyle/>
          <a:p>
            <a:fld id="{E6F6B155-920A-4E82-B905-FC1CD62901C6}" type="slidenum">
              <a:rPr lang="en-US" smtClean="0"/>
              <a:t>‹#›</a:t>
            </a:fld>
            <a:endParaRPr lang="en-US"/>
          </a:p>
        </p:txBody>
      </p:sp>
    </p:spTree>
    <p:extLst>
      <p:ext uri="{BB962C8B-B14F-4D97-AF65-F5344CB8AC3E}">
        <p14:creationId xmlns:p14="http://schemas.microsoft.com/office/powerpoint/2010/main" val="3327331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2E871-B45B-F9A7-F154-AA238745CD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CE87D2-EECA-1086-88EF-C996A40065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5F8B1A-F4E8-92CD-B7E4-F9EFE285C4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383ACC-8BB8-FB7D-5EFA-E6F76EBAA1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8F8E5C-BE65-3532-8DDA-467C36FAEC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85C319-E9C8-32B7-CB33-8FDF09BC7361}"/>
              </a:ext>
            </a:extLst>
          </p:cNvPr>
          <p:cNvSpPr>
            <a:spLocks noGrp="1"/>
          </p:cNvSpPr>
          <p:nvPr>
            <p:ph type="dt" sz="half" idx="10"/>
          </p:nvPr>
        </p:nvSpPr>
        <p:spPr/>
        <p:txBody>
          <a:bodyPr/>
          <a:lstStyle/>
          <a:p>
            <a:fld id="{5BC7A458-3389-4A7C-A0C6-FDCAA31E0E8C}" type="datetimeFigureOut">
              <a:rPr lang="en-US" smtClean="0"/>
              <a:t>1/9/2025</a:t>
            </a:fld>
            <a:endParaRPr lang="en-US"/>
          </a:p>
        </p:txBody>
      </p:sp>
      <p:sp>
        <p:nvSpPr>
          <p:cNvPr id="8" name="Footer Placeholder 7">
            <a:extLst>
              <a:ext uri="{FF2B5EF4-FFF2-40B4-BE49-F238E27FC236}">
                <a16:creationId xmlns:a16="http://schemas.microsoft.com/office/drawing/2014/main" id="{71F2DCC8-AB33-1D2D-D34E-7FBE0476BA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78C16B-5131-D641-8F27-E50326C1D1F8}"/>
              </a:ext>
            </a:extLst>
          </p:cNvPr>
          <p:cNvSpPr>
            <a:spLocks noGrp="1"/>
          </p:cNvSpPr>
          <p:nvPr>
            <p:ph type="sldNum" sz="quarter" idx="12"/>
          </p:nvPr>
        </p:nvSpPr>
        <p:spPr/>
        <p:txBody>
          <a:bodyPr/>
          <a:lstStyle/>
          <a:p>
            <a:fld id="{E6F6B155-920A-4E82-B905-FC1CD62901C6}" type="slidenum">
              <a:rPr lang="en-US" smtClean="0"/>
              <a:t>‹#›</a:t>
            </a:fld>
            <a:endParaRPr lang="en-US"/>
          </a:p>
        </p:txBody>
      </p:sp>
    </p:spTree>
    <p:extLst>
      <p:ext uri="{BB962C8B-B14F-4D97-AF65-F5344CB8AC3E}">
        <p14:creationId xmlns:p14="http://schemas.microsoft.com/office/powerpoint/2010/main" val="4273763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66F1F-BD7F-2569-7D4E-57B7CCCCC7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D8A933-F7D1-C816-F8D2-ABDF758B4FED}"/>
              </a:ext>
            </a:extLst>
          </p:cNvPr>
          <p:cNvSpPr>
            <a:spLocks noGrp="1"/>
          </p:cNvSpPr>
          <p:nvPr>
            <p:ph type="dt" sz="half" idx="10"/>
          </p:nvPr>
        </p:nvSpPr>
        <p:spPr/>
        <p:txBody>
          <a:bodyPr/>
          <a:lstStyle/>
          <a:p>
            <a:fld id="{5BC7A458-3389-4A7C-A0C6-FDCAA31E0E8C}" type="datetimeFigureOut">
              <a:rPr lang="en-US" smtClean="0"/>
              <a:t>1/9/2025</a:t>
            </a:fld>
            <a:endParaRPr lang="en-US"/>
          </a:p>
        </p:txBody>
      </p:sp>
      <p:sp>
        <p:nvSpPr>
          <p:cNvPr id="4" name="Footer Placeholder 3">
            <a:extLst>
              <a:ext uri="{FF2B5EF4-FFF2-40B4-BE49-F238E27FC236}">
                <a16:creationId xmlns:a16="http://schemas.microsoft.com/office/drawing/2014/main" id="{D64A58BF-986D-4AE1-9B31-37501423AC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5E55B4-0255-CE9D-682B-0E7D98516587}"/>
              </a:ext>
            </a:extLst>
          </p:cNvPr>
          <p:cNvSpPr>
            <a:spLocks noGrp="1"/>
          </p:cNvSpPr>
          <p:nvPr>
            <p:ph type="sldNum" sz="quarter" idx="12"/>
          </p:nvPr>
        </p:nvSpPr>
        <p:spPr/>
        <p:txBody>
          <a:bodyPr/>
          <a:lstStyle/>
          <a:p>
            <a:fld id="{E6F6B155-920A-4E82-B905-FC1CD62901C6}" type="slidenum">
              <a:rPr lang="en-US" smtClean="0"/>
              <a:t>‹#›</a:t>
            </a:fld>
            <a:endParaRPr lang="en-US"/>
          </a:p>
        </p:txBody>
      </p:sp>
    </p:spTree>
    <p:extLst>
      <p:ext uri="{BB962C8B-B14F-4D97-AF65-F5344CB8AC3E}">
        <p14:creationId xmlns:p14="http://schemas.microsoft.com/office/powerpoint/2010/main" val="2308449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C2EEFD-ED27-26A3-4FA8-66B1AD33A4A4}"/>
              </a:ext>
            </a:extLst>
          </p:cNvPr>
          <p:cNvSpPr>
            <a:spLocks noGrp="1"/>
          </p:cNvSpPr>
          <p:nvPr>
            <p:ph type="dt" sz="half" idx="10"/>
          </p:nvPr>
        </p:nvSpPr>
        <p:spPr/>
        <p:txBody>
          <a:bodyPr/>
          <a:lstStyle/>
          <a:p>
            <a:fld id="{5BC7A458-3389-4A7C-A0C6-FDCAA31E0E8C}" type="datetimeFigureOut">
              <a:rPr lang="en-US" smtClean="0"/>
              <a:t>1/9/2025</a:t>
            </a:fld>
            <a:endParaRPr lang="en-US"/>
          </a:p>
        </p:txBody>
      </p:sp>
      <p:sp>
        <p:nvSpPr>
          <p:cNvPr id="3" name="Footer Placeholder 2">
            <a:extLst>
              <a:ext uri="{FF2B5EF4-FFF2-40B4-BE49-F238E27FC236}">
                <a16:creationId xmlns:a16="http://schemas.microsoft.com/office/drawing/2014/main" id="{F67993DE-221E-8033-4EC5-2EF9A05207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6AF97B-D0E4-B6CD-C4AD-E9FD1515D6C4}"/>
              </a:ext>
            </a:extLst>
          </p:cNvPr>
          <p:cNvSpPr>
            <a:spLocks noGrp="1"/>
          </p:cNvSpPr>
          <p:nvPr>
            <p:ph type="sldNum" sz="quarter" idx="12"/>
          </p:nvPr>
        </p:nvSpPr>
        <p:spPr/>
        <p:txBody>
          <a:bodyPr/>
          <a:lstStyle/>
          <a:p>
            <a:fld id="{E6F6B155-920A-4E82-B905-FC1CD62901C6}" type="slidenum">
              <a:rPr lang="en-US" smtClean="0"/>
              <a:t>‹#›</a:t>
            </a:fld>
            <a:endParaRPr lang="en-US"/>
          </a:p>
        </p:txBody>
      </p:sp>
    </p:spTree>
    <p:extLst>
      <p:ext uri="{BB962C8B-B14F-4D97-AF65-F5344CB8AC3E}">
        <p14:creationId xmlns:p14="http://schemas.microsoft.com/office/powerpoint/2010/main" val="1393383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B7771-625D-1E51-5F93-1ABCD1F605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6CF08E-D2C1-83D0-BB22-B75FAE62D0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6511A5-13AB-FB1E-8E36-C741BEEC37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D9AD4B-0E8E-5B88-E174-C619E9C6FBA1}"/>
              </a:ext>
            </a:extLst>
          </p:cNvPr>
          <p:cNvSpPr>
            <a:spLocks noGrp="1"/>
          </p:cNvSpPr>
          <p:nvPr>
            <p:ph type="dt" sz="half" idx="10"/>
          </p:nvPr>
        </p:nvSpPr>
        <p:spPr/>
        <p:txBody>
          <a:bodyPr/>
          <a:lstStyle/>
          <a:p>
            <a:fld id="{5BC7A458-3389-4A7C-A0C6-FDCAA31E0E8C}" type="datetimeFigureOut">
              <a:rPr lang="en-US" smtClean="0"/>
              <a:t>1/9/2025</a:t>
            </a:fld>
            <a:endParaRPr lang="en-US"/>
          </a:p>
        </p:txBody>
      </p:sp>
      <p:sp>
        <p:nvSpPr>
          <p:cNvPr id="6" name="Footer Placeholder 5">
            <a:extLst>
              <a:ext uri="{FF2B5EF4-FFF2-40B4-BE49-F238E27FC236}">
                <a16:creationId xmlns:a16="http://schemas.microsoft.com/office/drawing/2014/main" id="{D7B662B8-A7A2-6B18-E6EC-0672DCEC47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157BFF-A5F7-50B3-9ED1-143E50537140}"/>
              </a:ext>
            </a:extLst>
          </p:cNvPr>
          <p:cNvSpPr>
            <a:spLocks noGrp="1"/>
          </p:cNvSpPr>
          <p:nvPr>
            <p:ph type="sldNum" sz="quarter" idx="12"/>
          </p:nvPr>
        </p:nvSpPr>
        <p:spPr/>
        <p:txBody>
          <a:bodyPr/>
          <a:lstStyle/>
          <a:p>
            <a:fld id="{E6F6B155-920A-4E82-B905-FC1CD62901C6}" type="slidenum">
              <a:rPr lang="en-US" smtClean="0"/>
              <a:t>‹#›</a:t>
            </a:fld>
            <a:endParaRPr lang="en-US"/>
          </a:p>
        </p:txBody>
      </p:sp>
    </p:spTree>
    <p:extLst>
      <p:ext uri="{BB962C8B-B14F-4D97-AF65-F5344CB8AC3E}">
        <p14:creationId xmlns:p14="http://schemas.microsoft.com/office/powerpoint/2010/main" val="2145930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E533C-7395-9D6A-92F1-71024E337E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B75FCA-42D8-2603-D363-67FDEF2AC2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C24FBB-1908-A0BD-002B-6181B3AD56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442260-89E7-BC63-8EF5-626F5FF02295}"/>
              </a:ext>
            </a:extLst>
          </p:cNvPr>
          <p:cNvSpPr>
            <a:spLocks noGrp="1"/>
          </p:cNvSpPr>
          <p:nvPr>
            <p:ph type="dt" sz="half" idx="10"/>
          </p:nvPr>
        </p:nvSpPr>
        <p:spPr/>
        <p:txBody>
          <a:bodyPr/>
          <a:lstStyle/>
          <a:p>
            <a:fld id="{5BC7A458-3389-4A7C-A0C6-FDCAA31E0E8C}" type="datetimeFigureOut">
              <a:rPr lang="en-US" smtClean="0"/>
              <a:t>1/9/2025</a:t>
            </a:fld>
            <a:endParaRPr lang="en-US"/>
          </a:p>
        </p:txBody>
      </p:sp>
      <p:sp>
        <p:nvSpPr>
          <p:cNvPr id="6" name="Footer Placeholder 5">
            <a:extLst>
              <a:ext uri="{FF2B5EF4-FFF2-40B4-BE49-F238E27FC236}">
                <a16:creationId xmlns:a16="http://schemas.microsoft.com/office/drawing/2014/main" id="{5537D9E1-31DE-DE1D-DC61-F69947694B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A2D21B-1D4B-166C-2EB7-9E8DD36818FC}"/>
              </a:ext>
            </a:extLst>
          </p:cNvPr>
          <p:cNvSpPr>
            <a:spLocks noGrp="1"/>
          </p:cNvSpPr>
          <p:nvPr>
            <p:ph type="sldNum" sz="quarter" idx="12"/>
          </p:nvPr>
        </p:nvSpPr>
        <p:spPr/>
        <p:txBody>
          <a:bodyPr/>
          <a:lstStyle/>
          <a:p>
            <a:fld id="{E6F6B155-920A-4E82-B905-FC1CD62901C6}" type="slidenum">
              <a:rPr lang="en-US" smtClean="0"/>
              <a:t>‹#›</a:t>
            </a:fld>
            <a:endParaRPr lang="en-US"/>
          </a:p>
        </p:txBody>
      </p:sp>
    </p:spTree>
    <p:extLst>
      <p:ext uri="{BB962C8B-B14F-4D97-AF65-F5344CB8AC3E}">
        <p14:creationId xmlns:p14="http://schemas.microsoft.com/office/powerpoint/2010/main" val="3610607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FA50B3-FEE6-1CCB-1B7B-E96B4FD899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3F3648-D85C-AC2B-6D87-53BDA85B04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04EDAF-015C-63F1-5156-1DC75CB0D4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7A458-3389-4A7C-A0C6-FDCAA31E0E8C}" type="datetimeFigureOut">
              <a:rPr lang="en-US" smtClean="0"/>
              <a:t>1/9/2025</a:t>
            </a:fld>
            <a:endParaRPr lang="en-US"/>
          </a:p>
        </p:txBody>
      </p:sp>
      <p:sp>
        <p:nvSpPr>
          <p:cNvPr id="5" name="Footer Placeholder 4">
            <a:extLst>
              <a:ext uri="{FF2B5EF4-FFF2-40B4-BE49-F238E27FC236}">
                <a16:creationId xmlns:a16="http://schemas.microsoft.com/office/drawing/2014/main" id="{ECDCEAFA-CEB3-73BF-CA13-167DD58293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AE7EB3-B9C1-A962-C24F-065E88BDDC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F6B155-920A-4E82-B905-FC1CD62901C6}" type="slidenum">
              <a:rPr lang="en-US" smtClean="0"/>
              <a:t>‹#›</a:t>
            </a:fld>
            <a:endParaRPr lang="en-US"/>
          </a:p>
        </p:txBody>
      </p:sp>
    </p:spTree>
    <p:extLst>
      <p:ext uri="{BB962C8B-B14F-4D97-AF65-F5344CB8AC3E}">
        <p14:creationId xmlns:p14="http://schemas.microsoft.com/office/powerpoint/2010/main" val="33316282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kackerman111@gmail.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44E41-C890-0D12-9602-BDD7D164115C}"/>
              </a:ext>
            </a:extLst>
          </p:cNvPr>
          <p:cNvSpPr>
            <a:spLocks noGrp="1"/>
          </p:cNvSpPr>
          <p:nvPr>
            <p:ph type="ctrTitle"/>
          </p:nvPr>
        </p:nvSpPr>
        <p:spPr/>
        <p:txBody>
          <a:bodyPr>
            <a:normAutofit/>
          </a:bodyPr>
          <a:lstStyle/>
          <a:p>
            <a:r>
              <a:rPr lang="en-US" b="1" i="1" dirty="0"/>
              <a:t>Albert and Benjamin Cardozo</a:t>
            </a:r>
            <a:r>
              <a:rPr lang="en-US" dirty="0"/>
              <a:t>: </a:t>
            </a:r>
            <a:br>
              <a:rPr lang="en-US" dirty="0"/>
            </a:br>
            <a:r>
              <a:rPr lang="en-US" sz="4900" b="1" i="1" u="sng" dirty="0"/>
              <a:t>A Jewish American family drama</a:t>
            </a:r>
          </a:p>
        </p:txBody>
      </p:sp>
      <p:sp>
        <p:nvSpPr>
          <p:cNvPr id="3" name="Subtitle 2">
            <a:extLst>
              <a:ext uri="{FF2B5EF4-FFF2-40B4-BE49-F238E27FC236}">
                <a16:creationId xmlns:a16="http://schemas.microsoft.com/office/drawing/2014/main" id="{B5EEA561-B969-7899-02A9-CEFF03004F0D}"/>
              </a:ext>
            </a:extLst>
          </p:cNvPr>
          <p:cNvSpPr>
            <a:spLocks noGrp="1"/>
          </p:cNvSpPr>
          <p:nvPr>
            <p:ph type="subTitle" idx="1"/>
          </p:nvPr>
        </p:nvSpPr>
        <p:spPr>
          <a:xfrm>
            <a:off x="937862" y="4417847"/>
            <a:ext cx="9144000" cy="1655762"/>
          </a:xfrm>
        </p:spPr>
        <p:txBody>
          <a:bodyPr>
            <a:normAutofit/>
          </a:bodyPr>
          <a:lstStyle/>
          <a:p>
            <a:pPr algn="l">
              <a:spcBef>
                <a:spcPts val="0"/>
              </a:spcBef>
            </a:pPr>
            <a:r>
              <a:rPr lang="en-US" sz="1400" dirty="0"/>
              <a:t>Kenneth D. Ackerman</a:t>
            </a:r>
          </a:p>
          <a:p>
            <a:pPr algn="l">
              <a:spcBef>
                <a:spcPts val="0"/>
              </a:spcBef>
            </a:pPr>
            <a:r>
              <a:rPr lang="en-US" sz="1400">
                <a:hlinkClick r:id="rId2"/>
              </a:rPr>
              <a:t>kackerman111</a:t>
            </a:r>
            <a:r>
              <a:rPr lang="en-US" sz="1400" dirty="0">
                <a:hlinkClick r:id="rId2"/>
              </a:rPr>
              <a:t>@gmail.com</a:t>
            </a:r>
            <a:endParaRPr lang="en-US" sz="1400" dirty="0"/>
          </a:p>
          <a:p>
            <a:pPr algn="l">
              <a:spcBef>
                <a:spcPts val="0"/>
              </a:spcBef>
            </a:pPr>
            <a:r>
              <a:rPr lang="en-US" sz="1400" dirty="0"/>
              <a:t>www.KennethAckerman.com</a:t>
            </a:r>
          </a:p>
        </p:txBody>
      </p:sp>
    </p:spTree>
    <p:extLst>
      <p:ext uri="{BB962C8B-B14F-4D97-AF65-F5344CB8AC3E}">
        <p14:creationId xmlns:p14="http://schemas.microsoft.com/office/powerpoint/2010/main" val="2326403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44686-8DB2-FBAD-DF24-C6118AE7C12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A8353A4-B87F-282A-E06A-521D48E9D4F2}"/>
              </a:ext>
            </a:extLst>
          </p:cNvPr>
          <p:cNvSpPr>
            <a:spLocks noGrp="1"/>
          </p:cNvSpPr>
          <p:nvPr>
            <p:ph idx="1"/>
          </p:nvPr>
        </p:nvSpPr>
        <p:spPr/>
        <p:txBody>
          <a:bodyPr/>
          <a:lstStyle/>
          <a:p>
            <a:endParaRPr lang="en-US"/>
          </a:p>
        </p:txBody>
      </p:sp>
      <p:pic>
        <p:nvPicPr>
          <p:cNvPr id="5" name="Picture 4" descr="A picture containing text, posing, book, group&#10;&#10;Description automatically generated">
            <a:extLst>
              <a:ext uri="{FF2B5EF4-FFF2-40B4-BE49-F238E27FC236}">
                <a16:creationId xmlns:a16="http://schemas.microsoft.com/office/drawing/2014/main" id="{9EBB4401-68CE-DCC4-14A5-D2F0D63EEB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791" y="0"/>
            <a:ext cx="11157995" cy="6941082"/>
          </a:xfrm>
          <a:prstGeom prst="rect">
            <a:avLst/>
          </a:prstGeom>
        </p:spPr>
      </p:pic>
    </p:spTree>
    <p:extLst>
      <p:ext uri="{BB962C8B-B14F-4D97-AF65-F5344CB8AC3E}">
        <p14:creationId xmlns:p14="http://schemas.microsoft.com/office/powerpoint/2010/main" val="13850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B7226-C468-D4BA-5CAE-E7ADBC1FF37F}"/>
              </a:ext>
            </a:extLst>
          </p:cNvPr>
          <p:cNvSpPr>
            <a:spLocks noGrp="1"/>
          </p:cNvSpPr>
          <p:nvPr>
            <p:ph type="title"/>
          </p:nvPr>
        </p:nvSpPr>
        <p:spPr/>
        <p:txBody>
          <a:bodyPr/>
          <a:lstStyle/>
          <a:p>
            <a:r>
              <a:rPr lang="en-US" sz="1800" dirty="0"/>
              <a:t>3</a:t>
            </a:r>
            <a:r>
              <a:rPr lang="en-US" dirty="0"/>
              <a:t>.</a:t>
            </a:r>
          </a:p>
        </p:txBody>
      </p:sp>
      <p:pic>
        <p:nvPicPr>
          <p:cNvPr id="2050" name="Picture 2" descr="Tammany Hall – Official Blog">
            <a:extLst>
              <a:ext uri="{FF2B5EF4-FFF2-40B4-BE49-F238E27FC236}">
                <a16:creationId xmlns:a16="http://schemas.microsoft.com/office/drawing/2014/main" id="{631D454C-15D5-B6FD-4F99-82A99688979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80160" y="0"/>
            <a:ext cx="9701349" cy="6969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043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47A60-FBC1-148F-FE74-13B75FB26048}"/>
              </a:ext>
            </a:extLst>
          </p:cNvPr>
          <p:cNvSpPr>
            <a:spLocks noGrp="1"/>
          </p:cNvSpPr>
          <p:nvPr>
            <p:ph type="title"/>
          </p:nvPr>
        </p:nvSpPr>
        <p:spPr/>
        <p:txBody>
          <a:bodyPr/>
          <a:lstStyle/>
          <a:p>
            <a:endParaRPr lang="en-US"/>
          </a:p>
        </p:txBody>
      </p:sp>
      <p:pic>
        <p:nvPicPr>
          <p:cNvPr id="4098" name="Picture 2" descr="Lincoln's Funeral Procession, New York, April 25th, 1865">
            <a:extLst>
              <a:ext uri="{FF2B5EF4-FFF2-40B4-BE49-F238E27FC236}">
                <a16:creationId xmlns:a16="http://schemas.microsoft.com/office/drawing/2014/main" id="{230E0E0A-7B6E-058E-1AD9-A1684569869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575" y="0"/>
            <a:ext cx="123325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835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38BA7C-E5AB-6A82-8AF9-B3A66B3B5FF6}"/>
              </a:ext>
            </a:extLst>
          </p:cNvPr>
          <p:cNvSpPr>
            <a:spLocks noGrp="1"/>
          </p:cNvSpPr>
          <p:nvPr>
            <p:ph idx="1"/>
          </p:nvPr>
        </p:nvSpPr>
        <p:spPr>
          <a:xfrm>
            <a:off x="838200" y="252549"/>
            <a:ext cx="10515600" cy="5924414"/>
          </a:xfrm>
        </p:spPr>
        <p:txBody>
          <a:bodyPr/>
          <a:lstStyle/>
          <a:p>
            <a:pPr marL="0" indent="0">
              <a:buNone/>
            </a:pPr>
            <a:endParaRPr lang="en-US" dirty="0"/>
          </a:p>
          <a:p>
            <a:pPr marL="0" indent="0">
              <a:buNone/>
            </a:pPr>
            <a:r>
              <a:rPr lang="en-US" dirty="0"/>
              <a:t>“… </a:t>
            </a:r>
            <a:r>
              <a:rPr lang="en-US" i="1" dirty="0"/>
              <a:t>He is particularly gifted as a speaker.  His speeches are marked by conciseness of language, closeness of reasoning and practical good sense. … He is withal a gentleman of cultivation and elevated social relations</a:t>
            </a:r>
            <a:r>
              <a:rPr lang="en-US" dirty="0"/>
              <a:t>.”      </a:t>
            </a:r>
            <a:r>
              <a:rPr lang="en-US" sz="2000" i="1" dirty="0"/>
              <a:t>New York Leader</a:t>
            </a:r>
            <a:r>
              <a:rPr lang="en-US" sz="2000" dirty="0"/>
              <a:t>, October 17, 1863</a:t>
            </a:r>
          </a:p>
          <a:p>
            <a:endParaRPr lang="en-US" dirty="0"/>
          </a:p>
          <a:p>
            <a:endParaRPr lang="en-US" dirty="0"/>
          </a:p>
          <a:p>
            <a:pPr marL="0" indent="0">
              <a:buNone/>
            </a:pPr>
            <a:r>
              <a:rPr lang="en-US" dirty="0"/>
              <a:t>“His features had a slight Hebrew cast; his face was beardless and his complexion almost livid; he wore long, thick curly hair but his eye was his most market feature. It was black, piercing, and ever alert.  A bitter opponent once said that he had the eyes of a serpent looking from the face of a corpse.”         </a:t>
            </a:r>
            <a:r>
              <a:rPr lang="en-US" sz="2000" dirty="0"/>
              <a:t>Charles Wingate, </a:t>
            </a:r>
            <a:r>
              <a:rPr lang="en-US" sz="2000" i="1" dirty="0"/>
              <a:t>North American Review</a:t>
            </a:r>
            <a:r>
              <a:rPr lang="en-US" sz="2000" dirty="0"/>
              <a:t>, October 1874.</a:t>
            </a:r>
          </a:p>
          <a:p>
            <a:endParaRPr lang="en-US" dirty="0"/>
          </a:p>
        </p:txBody>
      </p:sp>
    </p:spTree>
    <p:extLst>
      <p:ext uri="{BB962C8B-B14F-4D97-AF65-F5344CB8AC3E}">
        <p14:creationId xmlns:p14="http://schemas.microsoft.com/office/powerpoint/2010/main" val="3287554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68C99-AE6F-A92C-20C1-5C13E67937D2}"/>
              </a:ext>
            </a:extLst>
          </p:cNvPr>
          <p:cNvSpPr>
            <a:spLocks noGrp="1"/>
          </p:cNvSpPr>
          <p:nvPr>
            <p:ph type="title"/>
          </p:nvPr>
        </p:nvSpPr>
        <p:spPr>
          <a:xfrm>
            <a:off x="838200" y="5278211"/>
            <a:ext cx="10515600" cy="734785"/>
          </a:xfrm>
        </p:spPr>
        <p:txBody>
          <a:bodyPr>
            <a:normAutofit fontScale="90000"/>
          </a:bodyPr>
          <a:lstStyle/>
          <a:p>
            <a:br>
              <a:rPr lang="en-US" dirty="0"/>
            </a:br>
            <a:endParaRPr lang="en-US" dirty="0"/>
          </a:p>
        </p:txBody>
      </p:sp>
      <p:sp>
        <p:nvSpPr>
          <p:cNvPr id="4" name="Rectangle 1">
            <a:extLst>
              <a:ext uri="{FF2B5EF4-FFF2-40B4-BE49-F238E27FC236}">
                <a16:creationId xmlns:a16="http://schemas.microsoft.com/office/drawing/2014/main" id="{322CB7C0-F4A9-A6BE-7CE4-179BF10B4B76}"/>
              </a:ext>
            </a:extLst>
          </p:cNvPr>
          <p:cNvSpPr>
            <a:spLocks noGrp="1" noChangeArrowheads="1"/>
          </p:cNvSpPr>
          <p:nvPr>
            <p:ph idx="1"/>
          </p:nvPr>
        </p:nvSpPr>
        <p:spPr bwMode="auto">
          <a:xfrm>
            <a:off x="989239" y="993317"/>
            <a:ext cx="10316414" cy="3356037"/>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3174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1" u="none" strike="noStrike" cap="none" normalizeH="0" baseline="0" dirty="0">
                <a:ln>
                  <a:noFill/>
                </a:ln>
                <a:solidFill>
                  <a:srgbClr val="333333"/>
                </a:solidFill>
                <a:effectLst/>
                <a:latin typeface="Menlo"/>
              </a:rPr>
              <a:t>“Judge Cardozo is a very different man from Judge Barnard. Courteous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1" u="none" strike="noStrike" cap="none" normalizeH="0" baseline="0" dirty="0">
                <a:ln>
                  <a:noFill/>
                </a:ln>
                <a:solidFill>
                  <a:srgbClr val="333333"/>
                </a:solidFill>
                <a:effectLst/>
                <a:latin typeface="Menlo"/>
              </a:rPr>
              <a:t> but inflexible, subtle, clear-headed, and unscrupulous, this magistrate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1" u="none" strike="noStrike" cap="none" normalizeH="0" baseline="0" dirty="0">
                <a:ln>
                  <a:noFill/>
                </a:ln>
                <a:solidFill>
                  <a:srgbClr val="333333"/>
                </a:solidFill>
                <a:effectLst/>
                <a:latin typeface="Menlo"/>
              </a:rPr>
              <a:t>conceals the iron hand beneath the silken glove."</a:t>
            </a:r>
            <a:r>
              <a:rPr kumimoji="0" lang="en-US" altLang="en-US" b="0" i="1" u="none" strike="noStrike" cap="none" normalizeH="0" baseline="0" dirty="0">
                <a:ln>
                  <a:noFill/>
                </a:ln>
                <a:solidFill>
                  <a:schemeClr val="tx1"/>
                </a:solidFill>
                <a:effectLst/>
              </a:rPr>
              <a:t>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latin typeface="Arial" panose="020B0604020202020204" pitchFamily="34" charset="0"/>
              </a:rPr>
              <a:t>        </a:t>
            </a:r>
            <a:r>
              <a:rPr lang="en-US" altLang="en-US" sz="2000" dirty="0">
                <a:latin typeface="Arial" panose="020B0604020202020204" pitchFamily="34" charset="0"/>
              </a:rPr>
              <a:t>Charles Francis Adams, </a:t>
            </a:r>
            <a:r>
              <a:rPr lang="en-US" altLang="en-US" sz="2000" i="1" dirty="0">
                <a:latin typeface="Arial" panose="020B0604020202020204" pitchFamily="34" charset="0"/>
              </a:rPr>
              <a:t>North American Review</a:t>
            </a:r>
            <a:r>
              <a:rPr lang="en-US" altLang="en-US" sz="2000" dirty="0">
                <a:latin typeface="Arial" panose="020B0604020202020204" pitchFamily="34" charset="0"/>
              </a:rPr>
              <a:t>, A Chapter of Erie, July 1869</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i="1" dirty="0">
                <a:latin typeface="Arial" panose="020B0604020202020204" pitchFamily="34" charset="0"/>
              </a:rPr>
              <a:t>Barnard and Cardozo are known as “slaves of the ring.”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dirty="0">
                <a:latin typeface="Arial" panose="020B0604020202020204" pitchFamily="34" charset="0"/>
              </a:rPr>
              <a:t>		Henry Adams, </a:t>
            </a:r>
            <a:r>
              <a:rPr lang="en-US" altLang="en-US" sz="2000" i="1" dirty="0">
                <a:latin typeface="Arial" panose="020B0604020202020204" pitchFamily="34" charset="0"/>
              </a:rPr>
              <a:t>Chapters of Erie</a:t>
            </a:r>
            <a:r>
              <a:rPr lang="en-US" altLang="en-US" sz="2000" dirty="0">
                <a:latin typeface="Arial" panose="020B0604020202020204" pitchFamily="34" charset="0"/>
              </a:rPr>
              <a:t>,  October 1870.</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74329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585F9-ADF2-65BE-E127-D0DFB9A7CA1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8E5C9CA-E508-A5A4-584D-F651E2E53461}"/>
              </a:ext>
            </a:extLst>
          </p:cNvPr>
          <p:cNvSpPr>
            <a:spLocks noGrp="1"/>
          </p:cNvSpPr>
          <p:nvPr>
            <p:ph idx="1"/>
          </p:nvPr>
        </p:nvSpPr>
        <p:spPr/>
        <p:txBody>
          <a:bodyPr/>
          <a:lstStyle/>
          <a:p>
            <a:endParaRPr lang="en-US"/>
          </a:p>
        </p:txBody>
      </p:sp>
      <p:pic>
        <p:nvPicPr>
          <p:cNvPr id="4" name="Picture 3" descr="A picture containing text, newspaper, receipt&#10;&#10;Description automatically generated">
            <a:extLst>
              <a:ext uri="{FF2B5EF4-FFF2-40B4-BE49-F238E27FC236}">
                <a16:creationId xmlns:a16="http://schemas.microsoft.com/office/drawing/2014/main" id="{F4133318-1C09-7E3A-A0C6-F6F35217EC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3180"/>
            <a:ext cx="9510798" cy="6911180"/>
          </a:xfrm>
          <a:prstGeom prst="rect">
            <a:avLst/>
          </a:prstGeom>
        </p:spPr>
      </p:pic>
    </p:spTree>
    <p:extLst>
      <p:ext uri="{BB962C8B-B14F-4D97-AF65-F5344CB8AC3E}">
        <p14:creationId xmlns:p14="http://schemas.microsoft.com/office/powerpoint/2010/main" val="2146297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214FC-282C-781C-48F0-D5039001DAA2}"/>
              </a:ext>
            </a:extLst>
          </p:cNvPr>
          <p:cNvSpPr>
            <a:spLocks noGrp="1"/>
          </p:cNvSpPr>
          <p:nvPr>
            <p:ph type="title"/>
          </p:nvPr>
        </p:nvSpPr>
        <p:spPr/>
        <p:txBody>
          <a:bodyPr/>
          <a:lstStyle/>
          <a:p>
            <a:endParaRPr lang="en-US" dirty="0"/>
          </a:p>
        </p:txBody>
      </p:sp>
      <p:pic>
        <p:nvPicPr>
          <p:cNvPr id="7" name="Picture 6" descr="A picture containing text&#10;&#10;Description automatically generated">
            <a:extLst>
              <a:ext uri="{FF2B5EF4-FFF2-40B4-BE49-F238E27FC236}">
                <a16:creationId xmlns:a16="http://schemas.microsoft.com/office/drawing/2014/main" id="{F77E6B2F-9DAA-DD12-ADC3-B7F8A07875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5087" y="-106471"/>
            <a:ext cx="6017622" cy="6960142"/>
          </a:xfrm>
          <a:prstGeom prst="rect">
            <a:avLst/>
          </a:prstGeom>
        </p:spPr>
      </p:pic>
    </p:spTree>
    <p:extLst>
      <p:ext uri="{BB962C8B-B14F-4D97-AF65-F5344CB8AC3E}">
        <p14:creationId xmlns:p14="http://schemas.microsoft.com/office/powerpoint/2010/main" val="829007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4B723-140D-DA81-ACA7-72E449F50D89}"/>
              </a:ext>
            </a:extLst>
          </p:cNvPr>
          <p:cNvSpPr>
            <a:spLocks noGrp="1"/>
          </p:cNvSpPr>
          <p:nvPr>
            <p:ph type="title"/>
          </p:nvPr>
        </p:nvSpPr>
        <p:spPr/>
        <p:txBody>
          <a:bodyPr>
            <a:normAutofit/>
          </a:bodyPr>
          <a:lstStyle/>
          <a:p>
            <a:r>
              <a:rPr lang="en-US" sz="1800" dirty="0"/>
              <a:t>4.</a:t>
            </a:r>
          </a:p>
        </p:txBody>
      </p:sp>
      <p:pic>
        <p:nvPicPr>
          <p:cNvPr id="5" name="Content Placeholder 4" descr="A picture containing text, receipt&#10;&#10;Description automatically generated">
            <a:extLst>
              <a:ext uri="{FF2B5EF4-FFF2-40B4-BE49-F238E27FC236}">
                <a16:creationId xmlns:a16="http://schemas.microsoft.com/office/drawing/2014/main" id="{40B68947-5616-2B63-6628-D425D9A804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42951" y="0"/>
            <a:ext cx="4003589" cy="6788199"/>
          </a:xfrm>
        </p:spPr>
      </p:pic>
    </p:spTree>
    <p:extLst>
      <p:ext uri="{BB962C8B-B14F-4D97-AF65-F5344CB8AC3E}">
        <p14:creationId xmlns:p14="http://schemas.microsoft.com/office/powerpoint/2010/main" val="2490218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658E3-18D8-7191-66C4-92A1E7C3EEE8}"/>
              </a:ext>
            </a:extLst>
          </p:cNvPr>
          <p:cNvSpPr>
            <a:spLocks noGrp="1"/>
          </p:cNvSpPr>
          <p:nvPr>
            <p:ph type="title"/>
          </p:nvPr>
        </p:nvSpPr>
        <p:spPr/>
        <p:txBody>
          <a:bodyPr/>
          <a:lstStyle/>
          <a:p>
            <a:endParaRPr lang="en-US" dirty="0"/>
          </a:p>
        </p:txBody>
      </p:sp>
      <p:pic>
        <p:nvPicPr>
          <p:cNvPr id="4" name="Content Placeholder 3" descr="A person in a military uniform&#10;&#10;Description automatically generated with medium confidence">
            <a:extLst>
              <a:ext uri="{FF2B5EF4-FFF2-40B4-BE49-F238E27FC236}">
                <a16:creationId xmlns:a16="http://schemas.microsoft.com/office/drawing/2014/main" id="{B3204532-1E14-3101-A51A-7FDF054CA0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0825" y="-1"/>
            <a:ext cx="4395266" cy="6819383"/>
          </a:xfrm>
          <a:prstGeom prst="rect">
            <a:avLst/>
          </a:prstGeom>
        </p:spPr>
      </p:pic>
      <p:pic>
        <p:nvPicPr>
          <p:cNvPr id="5" name="Content Placeholder 4" descr="A person with a beard&#10;&#10;Description automatically generated with medium confidence">
            <a:extLst>
              <a:ext uri="{FF2B5EF4-FFF2-40B4-BE49-F238E27FC236}">
                <a16:creationId xmlns:a16="http://schemas.microsoft.com/office/drawing/2014/main" id="{859F323A-84A2-4E48-1DDE-95AE1C79B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4602007" cy="6907496"/>
          </a:xfrm>
          <a:prstGeom prst="rect">
            <a:avLst/>
          </a:prstGeom>
        </p:spPr>
      </p:pic>
    </p:spTree>
    <p:extLst>
      <p:ext uri="{BB962C8B-B14F-4D97-AF65-F5344CB8AC3E}">
        <p14:creationId xmlns:p14="http://schemas.microsoft.com/office/powerpoint/2010/main" val="2724389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F076A-A3D3-CD78-D313-15152E9998F0}"/>
              </a:ext>
            </a:extLst>
          </p:cNvPr>
          <p:cNvSpPr>
            <a:spLocks noGrp="1"/>
          </p:cNvSpPr>
          <p:nvPr>
            <p:ph type="title"/>
          </p:nvPr>
        </p:nvSpPr>
        <p:spPr/>
        <p:txBody>
          <a:bodyPr/>
          <a:lstStyle/>
          <a:p>
            <a:endParaRPr lang="en-US"/>
          </a:p>
        </p:txBody>
      </p:sp>
      <p:pic>
        <p:nvPicPr>
          <p:cNvPr id="9" name="Picture 8" descr="A group of men sitting around a table&#10;&#10;Description automatically generated with low confidence">
            <a:extLst>
              <a:ext uri="{FF2B5EF4-FFF2-40B4-BE49-F238E27FC236}">
                <a16:creationId xmlns:a16="http://schemas.microsoft.com/office/drawing/2014/main" id="{058DA7B9-8222-F6E0-76AF-A537342797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077" y="0"/>
            <a:ext cx="10411986" cy="6857999"/>
          </a:xfrm>
          <a:prstGeom prst="rect">
            <a:avLst/>
          </a:prstGeom>
        </p:spPr>
      </p:pic>
    </p:spTree>
    <p:extLst>
      <p:ext uri="{BB962C8B-B14F-4D97-AF65-F5344CB8AC3E}">
        <p14:creationId xmlns:p14="http://schemas.microsoft.com/office/powerpoint/2010/main" val="3154754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36088-02EE-E032-5F7A-B512AC63DA66}"/>
              </a:ext>
            </a:extLst>
          </p:cNvPr>
          <p:cNvSpPr>
            <a:spLocks noGrp="1"/>
          </p:cNvSpPr>
          <p:nvPr>
            <p:ph type="title"/>
          </p:nvPr>
        </p:nvSpPr>
        <p:spPr/>
        <p:txBody>
          <a:bodyPr/>
          <a:lstStyle/>
          <a:p>
            <a:endParaRPr lang="en-US"/>
          </a:p>
        </p:txBody>
      </p:sp>
      <p:pic>
        <p:nvPicPr>
          <p:cNvPr id="1026" name="Picture 2" descr="Benjamin N. Cardozo School of Law - Wikipedia">
            <a:extLst>
              <a:ext uri="{FF2B5EF4-FFF2-40B4-BE49-F238E27FC236}">
                <a16:creationId xmlns:a16="http://schemas.microsoft.com/office/drawing/2014/main" id="{A1AF4C6D-3650-03A3-B06A-F9CFF8990AC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95159" y="-61518"/>
            <a:ext cx="5442624" cy="6919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256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ED0A8-1A14-E67E-4AFB-4E5E3F667A7A}"/>
              </a:ext>
            </a:extLst>
          </p:cNvPr>
          <p:cNvSpPr>
            <a:spLocks noGrp="1"/>
          </p:cNvSpPr>
          <p:nvPr>
            <p:ph type="title"/>
          </p:nvPr>
        </p:nvSpPr>
        <p:spPr/>
        <p:txBody>
          <a:bodyPr/>
          <a:lstStyle/>
          <a:p>
            <a:endParaRPr lang="en-US"/>
          </a:p>
        </p:txBody>
      </p:sp>
      <p:pic>
        <p:nvPicPr>
          <p:cNvPr id="6" name="Content Placeholder 5" descr="A picture containing text, altar&#10;&#10;Description automatically generated">
            <a:extLst>
              <a:ext uri="{FF2B5EF4-FFF2-40B4-BE49-F238E27FC236}">
                <a16:creationId xmlns:a16="http://schemas.microsoft.com/office/drawing/2014/main" id="{5DF8B57F-A4B4-A186-78FC-EEA14AB778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4953" y="0"/>
            <a:ext cx="10109171" cy="6948655"/>
          </a:xfrm>
        </p:spPr>
      </p:pic>
    </p:spTree>
    <p:extLst>
      <p:ext uri="{BB962C8B-B14F-4D97-AF65-F5344CB8AC3E}">
        <p14:creationId xmlns:p14="http://schemas.microsoft.com/office/powerpoint/2010/main" val="334367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B6920C85-5BB0-3429-4351-C306958508D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2469" y="-27091"/>
            <a:ext cx="6348548" cy="6958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827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Albert Cardozo [Judge] - NYPL Digital Collections">
            <a:extLst>
              <a:ext uri="{FF2B5EF4-FFF2-40B4-BE49-F238E27FC236}">
                <a16:creationId xmlns:a16="http://schemas.microsoft.com/office/drawing/2014/main" id="{6F6F4D15-2D14-DC9A-D1B8-18D3AB26D1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305" t="31145" r="21996" b="48847"/>
          <a:stretch/>
        </p:blipFill>
        <p:spPr bwMode="auto">
          <a:xfrm>
            <a:off x="232682" y="244928"/>
            <a:ext cx="5927271" cy="6168118"/>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2" descr="Albert Jacob Cardozo – Loeb Jewish Portrait Database">
            <a:extLst>
              <a:ext uri="{FF2B5EF4-FFF2-40B4-BE49-F238E27FC236}">
                <a16:creationId xmlns:a16="http://schemas.microsoft.com/office/drawing/2014/main" id="{765E7918-2F0C-F580-45EF-68A938607E8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564085" y="84734"/>
            <a:ext cx="5264604" cy="6688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798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36088-02EE-E032-5F7A-B512AC63DA66}"/>
              </a:ext>
            </a:extLst>
          </p:cNvPr>
          <p:cNvSpPr>
            <a:spLocks noGrp="1"/>
          </p:cNvSpPr>
          <p:nvPr>
            <p:ph type="title"/>
          </p:nvPr>
        </p:nvSpPr>
        <p:spPr/>
        <p:txBody>
          <a:bodyPr/>
          <a:lstStyle/>
          <a:p>
            <a:endParaRPr lang="en-US"/>
          </a:p>
        </p:txBody>
      </p:sp>
      <p:pic>
        <p:nvPicPr>
          <p:cNvPr id="1026" name="Picture 2" descr="Benjamin N. Cardozo School of Law - Wikipedia">
            <a:extLst>
              <a:ext uri="{FF2B5EF4-FFF2-40B4-BE49-F238E27FC236}">
                <a16:creationId xmlns:a16="http://schemas.microsoft.com/office/drawing/2014/main" id="{A1AF4C6D-3650-03A3-B06A-F9CFF8990AC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95159" y="-61518"/>
            <a:ext cx="5442624" cy="6919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183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CF7A3-D6B3-7A0D-B1D7-5F1DCFF57846}"/>
              </a:ext>
            </a:extLst>
          </p:cNvPr>
          <p:cNvSpPr>
            <a:spLocks noGrp="1"/>
          </p:cNvSpPr>
          <p:nvPr>
            <p:ph type="title"/>
          </p:nvPr>
        </p:nvSpPr>
        <p:spPr/>
        <p:txBody>
          <a:bodyPr/>
          <a:lstStyle/>
          <a:p>
            <a:endParaRPr lang="en-US"/>
          </a:p>
        </p:txBody>
      </p:sp>
      <p:pic>
        <p:nvPicPr>
          <p:cNvPr id="2050" name="Picture 2" descr="Trial Lawyer Portraits | Benjamin Cardozo">
            <a:extLst>
              <a:ext uri="{FF2B5EF4-FFF2-40B4-BE49-F238E27FC236}">
                <a16:creationId xmlns:a16="http://schemas.microsoft.com/office/drawing/2014/main" id="{98F522E2-6E29-7949-895F-AC27C7B49F8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7793" y="-46654"/>
            <a:ext cx="5190309" cy="69513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4F061491-6621-9984-62A0-05DAA45440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713" t="2819" r="31823" b="7891"/>
          <a:stretch/>
        </p:blipFill>
        <p:spPr bwMode="auto">
          <a:xfrm>
            <a:off x="6157732" y="19873"/>
            <a:ext cx="5610936" cy="6838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3165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BEC06-43C0-0028-7C65-A92EA2A00C7C}"/>
              </a:ext>
            </a:extLst>
          </p:cNvPr>
          <p:cNvSpPr>
            <a:spLocks noGrp="1"/>
          </p:cNvSpPr>
          <p:nvPr>
            <p:ph type="title"/>
          </p:nvPr>
        </p:nvSpPr>
        <p:spPr/>
        <p:txBody>
          <a:bodyPr/>
          <a:lstStyle/>
          <a:p>
            <a:endParaRPr lang="en-US"/>
          </a:p>
        </p:txBody>
      </p:sp>
      <p:pic>
        <p:nvPicPr>
          <p:cNvPr id="4" name="Content Placeholder 3" descr="7 x 9 Black-and-White Photograph of Cardozo Sitting Next to FDR.. | Benjamin  N. Cardozo, Franklin Delano Roosevelt">
            <a:extLst>
              <a:ext uri="{FF2B5EF4-FFF2-40B4-BE49-F238E27FC236}">
                <a16:creationId xmlns:a16="http://schemas.microsoft.com/office/drawing/2014/main" id="{B94BC701-4444-1E5E-F043-CB69259069F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762" t="4099" r="4286" b="5071"/>
          <a:stretch/>
        </p:blipFill>
        <p:spPr bwMode="auto">
          <a:xfrm>
            <a:off x="2199191" y="0"/>
            <a:ext cx="8808334" cy="6998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021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E29473-AB5A-3695-5E03-3A4BBF0F58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713" t="2819" r="31823" b="7891"/>
          <a:stretch/>
        </p:blipFill>
        <p:spPr bwMode="auto">
          <a:xfrm>
            <a:off x="6157732" y="19873"/>
            <a:ext cx="5610936" cy="6838127"/>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2" descr="Illustration of Albert Cardozo and George Barnard | Bad boys, Conviction,  Trial lawyer">
            <a:extLst>
              <a:ext uri="{FF2B5EF4-FFF2-40B4-BE49-F238E27FC236}">
                <a16:creationId xmlns:a16="http://schemas.microsoft.com/office/drawing/2014/main" id="{485F825C-B4AB-B696-2DD2-2724BF03E9A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060" y="138792"/>
            <a:ext cx="5982209" cy="6417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5893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A37B18-B0B5-465F-A199-3738BD348B77}"/>
              </a:ext>
            </a:extLst>
          </p:cNvPr>
          <p:cNvSpPr>
            <a:spLocks noGrp="1"/>
          </p:cNvSpPr>
          <p:nvPr>
            <p:ph idx="1"/>
          </p:nvPr>
        </p:nvSpPr>
        <p:spPr>
          <a:xfrm>
            <a:off x="838200" y="230909"/>
            <a:ext cx="10515600" cy="5946054"/>
          </a:xfrm>
        </p:spPr>
        <p:txBody>
          <a:bodyPr>
            <a:normAutofit fontScale="70000" lnSpcReduction="20000"/>
          </a:bodyPr>
          <a:lstStyle/>
          <a:p>
            <a:r>
              <a:rPr lang="en-US" dirty="0"/>
              <a:t>Benjamin, born May 24 1870 </a:t>
            </a:r>
          </a:p>
          <a:p>
            <a:pPr lvl="1"/>
            <a:r>
              <a:rPr lang="en-US" dirty="0"/>
              <a:t>He and twin sister were youngest of six children</a:t>
            </a:r>
          </a:p>
          <a:p>
            <a:r>
              <a:rPr lang="en-US" dirty="0"/>
              <a:t>Father: Albert Cardozo</a:t>
            </a:r>
          </a:p>
          <a:p>
            <a:pPr lvl="1"/>
            <a:r>
              <a:rPr lang="en-US" dirty="0"/>
              <a:t>VP of </a:t>
            </a:r>
            <a:r>
              <a:rPr lang="en-US" dirty="0" err="1"/>
              <a:t>Shearith</a:t>
            </a:r>
            <a:r>
              <a:rPr lang="en-US" dirty="0"/>
              <a:t> Israel Synagogue – oldest in USA</a:t>
            </a:r>
          </a:p>
          <a:p>
            <a:pPr lvl="1"/>
            <a:r>
              <a:rPr lang="en-US" dirty="0"/>
              <a:t>From Aaron Nunez Cardozo, London merchant, came to NYC circa 1752</a:t>
            </a:r>
          </a:p>
          <a:p>
            <a:pPr lvl="2"/>
            <a:r>
              <a:rPr lang="en-US" dirty="0"/>
              <a:t>Descendant of </a:t>
            </a:r>
            <a:r>
              <a:rPr lang="en-US" dirty="0" err="1"/>
              <a:t>Portugese</a:t>
            </a:r>
            <a:r>
              <a:rPr lang="en-US" dirty="0"/>
              <a:t> Marranos</a:t>
            </a:r>
          </a:p>
          <a:p>
            <a:r>
              <a:rPr lang="en-US" dirty="0"/>
              <a:t>Mother: Rebecca Nathan     -- </a:t>
            </a:r>
          </a:p>
          <a:p>
            <a:pPr lvl="1"/>
            <a:r>
              <a:rPr lang="en-US" dirty="0"/>
              <a:t>daughter of Isaac Mendes </a:t>
            </a:r>
            <a:r>
              <a:rPr lang="en-US" dirty="0" err="1"/>
              <a:t>Sexias</a:t>
            </a:r>
            <a:r>
              <a:rPr lang="en-US" dirty="0"/>
              <a:t> Nathan: President of synagogue, 1820 stock exchange board, customs inspector, 15 kids </a:t>
            </a:r>
          </a:p>
          <a:p>
            <a:pPr lvl="1"/>
            <a:r>
              <a:rPr lang="en-US" dirty="0"/>
              <a:t>From Rabbi Gershon </a:t>
            </a:r>
            <a:r>
              <a:rPr lang="en-US" dirty="0" err="1"/>
              <a:t>Sexias</a:t>
            </a:r>
            <a:r>
              <a:rPr lang="en-US" dirty="0"/>
              <a:t>, came to US from Portugal in 1654; </a:t>
            </a:r>
          </a:p>
          <a:p>
            <a:pPr lvl="1"/>
            <a:r>
              <a:rPr lang="en-US" dirty="0"/>
              <a:t>Family fought in Revolutionary War, had ties to George Washington, </a:t>
            </a:r>
          </a:p>
          <a:p>
            <a:pPr lvl="2"/>
            <a:r>
              <a:rPr lang="en-US" dirty="0"/>
              <a:t>Moses </a:t>
            </a:r>
            <a:r>
              <a:rPr lang="en-US" dirty="0" err="1"/>
              <a:t>Seixas</a:t>
            </a:r>
            <a:r>
              <a:rPr lang="en-US" dirty="0"/>
              <a:t> – fought under George Washington, received letters from him</a:t>
            </a:r>
          </a:p>
          <a:p>
            <a:pPr lvl="2"/>
            <a:r>
              <a:rPr lang="en-US" dirty="0"/>
              <a:t>Great Grand-Uncle Rabbi Gershom Mendez </a:t>
            </a:r>
            <a:r>
              <a:rPr lang="en-US" dirty="0" err="1"/>
              <a:t>Seixas</a:t>
            </a:r>
            <a:r>
              <a:rPr lang="en-US" dirty="0"/>
              <a:t> had to free  NYC in 1776 after giving a patriotic in his NYC synagogue, causing the British to issue arrest orders.  Later, in 1788, invited to George Washington’s inauguration as president</a:t>
            </a:r>
          </a:p>
          <a:p>
            <a:pPr lvl="1"/>
            <a:r>
              <a:rPr lang="en-US" dirty="0"/>
              <a:t>Leaders of NY Stock Exchange and Columbia University, </a:t>
            </a:r>
          </a:p>
          <a:p>
            <a:pPr lvl="1"/>
            <a:r>
              <a:rPr lang="en-US" dirty="0"/>
              <a:t>Poet Emma Lazarus was a cousin </a:t>
            </a:r>
          </a:p>
          <a:p>
            <a:pPr lvl="1"/>
            <a:r>
              <a:rPr lang="en-US" dirty="0"/>
              <a:t>Several rabbis.</a:t>
            </a:r>
          </a:p>
          <a:p>
            <a:endParaRPr lang="en-US" dirty="0"/>
          </a:p>
          <a:p>
            <a:r>
              <a:rPr lang="en-US" dirty="0"/>
              <a:t>Among the earliest Jews in America, predating-</a:t>
            </a:r>
          </a:p>
          <a:p>
            <a:pPr lvl="1"/>
            <a:r>
              <a:rPr lang="en-US" dirty="0"/>
              <a:t>1770s – 1-2,500 total</a:t>
            </a:r>
          </a:p>
          <a:p>
            <a:pPr lvl="1"/>
            <a:r>
              <a:rPr lang="en-US" dirty="0"/>
              <a:t>The German immigration wave of the 1840s; and</a:t>
            </a:r>
          </a:p>
          <a:p>
            <a:pPr lvl="1"/>
            <a:r>
              <a:rPr lang="en-US" dirty="0"/>
              <a:t>Massive Eastern-European immigration wave of 1881-1921.</a:t>
            </a:r>
          </a:p>
          <a:p>
            <a:pPr lvl="1"/>
            <a:r>
              <a:rPr lang="en-US" i="1" u="sng" dirty="0" err="1"/>
              <a:t>Cardozos</a:t>
            </a:r>
            <a:r>
              <a:rPr lang="en-US" i="1" u="sng" dirty="0"/>
              <a:t> preceded all of the above</a:t>
            </a:r>
          </a:p>
        </p:txBody>
      </p:sp>
    </p:spTree>
    <p:extLst>
      <p:ext uri="{BB962C8B-B14F-4D97-AF65-F5344CB8AC3E}">
        <p14:creationId xmlns:p14="http://schemas.microsoft.com/office/powerpoint/2010/main" val="22123254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85C673-E9CB-21DC-75C2-A9EC0B3AFDEC}"/>
              </a:ext>
            </a:extLst>
          </p:cNvPr>
          <p:cNvSpPr>
            <a:spLocks noGrp="1"/>
          </p:cNvSpPr>
          <p:nvPr>
            <p:ph idx="1"/>
          </p:nvPr>
        </p:nvSpPr>
        <p:spPr>
          <a:xfrm>
            <a:off x="838200" y="115747"/>
            <a:ext cx="10515600" cy="6157732"/>
          </a:xfrm>
        </p:spPr>
        <p:txBody>
          <a:bodyPr>
            <a:normAutofit fontScale="47500" lnSpcReduction="20000"/>
          </a:bodyPr>
          <a:lstStyle/>
          <a:p>
            <a:r>
              <a:rPr lang="en-US" dirty="0"/>
              <a:t>Benjamin born May 24, 1870-</a:t>
            </a:r>
          </a:p>
          <a:p>
            <a:pPr lvl="1"/>
            <a:r>
              <a:rPr lang="en-US" dirty="0"/>
              <a:t>Four older siblings, three sisters and one brother</a:t>
            </a:r>
          </a:p>
          <a:p>
            <a:pPr lvl="1"/>
            <a:r>
              <a:rPr lang="en-US" dirty="0"/>
              <a:t>As twin with sister Emily</a:t>
            </a:r>
          </a:p>
          <a:p>
            <a:r>
              <a:rPr lang="en-US" dirty="0"/>
              <a:t>Lived at 12 West 47</a:t>
            </a:r>
            <a:r>
              <a:rPr lang="en-US" baseline="30000" dirty="0"/>
              <a:t>th</a:t>
            </a:r>
            <a:r>
              <a:rPr lang="en-US" dirty="0"/>
              <a:t> Street – quiet, nice neighborhood</a:t>
            </a:r>
          </a:p>
          <a:p>
            <a:r>
              <a:rPr lang="en-US" dirty="0"/>
              <a:t>Parents died as children:  Rebecca circa 1879; Albert in 1885 </a:t>
            </a:r>
          </a:p>
          <a:p>
            <a:pPr lvl="1"/>
            <a:r>
              <a:rPr lang="en-US" dirty="0"/>
              <a:t>Raised by elder sister Ellen – Nell or Nellie</a:t>
            </a:r>
          </a:p>
          <a:p>
            <a:r>
              <a:rPr lang="en-US" dirty="0"/>
              <a:t>Home schooled - Tutors included Horatio Alger – to stay kosher and religious</a:t>
            </a:r>
          </a:p>
          <a:p>
            <a:pPr lvl="1"/>
            <a:r>
              <a:rPr lang="en-US" dirty="0"/>
              <a:t>Columbia (Phi Beta Kappa) at 15 years old </a:t>
            </a:r>
          </a:p>
          <a:p>
            <a:pPr lvl="1"/>
            <a:r>
              <a:rPr lang="en-US" dirty="0"/>
              <a:t>Columbia Law School – left after 2 years without degree.  Passed bar in 1891.</a:t>
            </a:r>
          </a:p>
          <a:p>
            <a:pPr lvl="1"/>
            <a:r>
              <a:rPr lang="en-US" dirty="0"/>
              <a:t>Joined NYC law firm: Simpson Warren and Cardozo</a:t>
            </a:r>
          </a:p>
          <a:p>
            <a:r>
              <a:rPr lang="en-US" dirty="0"/>
              <a:t>Nominated as judge NY Supreme Court, November 1913 (14-year term)  - Fusion Ticket</a:t>
            </a:r>
          </a:p>
          <a:p>
            <a:pPr lvl="1"/>
            <a:r>
              <a:rPr lang="en-US" dirty="0"/>
              <a:t>1914; Moved to NY Court of Appeals</a:t>
            </a:r>
          </a:p>
          <a:p>
            <a:pPr lvl="1"/>
            <a:r>
              <a:rPr lang="en-US" dirty="0"/>
              <a:t>1917, elected as R&amp;D to Court of Appeals</a:t>
            </a:r>
          </a:p>
          <a:p>
            <a:pPr lvl="2"/>
            <a:r>
              <a:rPr lang="en-US" dirty="0"/>
              <a:t>1921: The Nature of the Judicial Process – based on Yale Lecture</a:t>
            </a:r>
          </a:p>
          <a:p>
            <a:pPr lvl="2"/>
            <a:r>
              <a:rPr lang="en-US" dirty="0"/>
              <a:t>Restatement of the Law of Torts</a:t>
            </a:r>
          </a:p>
          <a:p>
            <a:pPr lvl="1"/>
            <a:r>
              <a:rPr lang="en-US" dirty="0"/>
              <a:t>1926: Elected as R&amp;D as Chief Judge, Court of Appeals.</a:t>
            </a:r>
          </a:p>
          <a:p>
            <a:r>
              <a:rPr lang="en-US" dirty="0"/>
              <a:t>1932: Herbert Hoover nominated to Supreme Court (seat of Oliver Wendell Holmes), Feb. 15</a:t>
            </a:r>
          </a:p>
          <a:p>
            <a:pPr lvl="1"/>
            <a:r>
              <a:rPr lang="en-US" dirty="0"/>
              <a:t>Confirmed unanimous voice vote, without debate on Feb 24</a:t>
            </a:r>
          </a:p>
          <a:p>
            <a:pPr lvl="2"/>
            <a:r>
              <a:rPr lang="en-US" dirty="0"/>
              <a:t>Brandeis (1916) had taken four months, approved 47-22.</a:t>
            </a:r>
          </a:p>
          <a:p>
            <a:pPr lvl="1"/>
            <a:r>
              <a:rPr lang="en-US" dirty="0"/>
              <a:t>He, Brandeis, and Harlan Fisk Stone: “Three </a:t>
            </a:r>
            <a:r>
              <a:rPr lang="en-US" dirty="0" err="1"/>
              <a:t>Mustateers</a:t>
            </a:r>
            <a:r>
              <a:rPr lang="en-US" dirty="0"/>
              <a:t>”</a:t>
            </a:r>
          </a:p>
          <a:p>
            <a:r>
              <a:rPr lang="en-US" dirty="0"/>
              <a:t>Served until death in 1938 – heart attack and stroke – 68 years old</a:t>
            </a:r>
          </a:p>
          <a:p>
            <a:r>
              <a:rPr lang="en-US" dirty="0"/>
              <a:t>Considered highly distinguished, universally praised.</a:t>
            </a:r>
          </a:p>
          <a:p>
            <a:r>
              <a:rPr lang="en-US" dirty="0"/>
              <a:t>Never married, lived with Nell, became agnostic though still Jewish.</a:t>
            </a:r>
          </a:p>
          <a:p>
            <a:r>
              <a:rPr lang="en-US" dirty="0"/>
              <a:t>Richard Posner biography-   </a:t>
            </a:r>
            <a:r>
              <a:rPr lang="en-US" i="1" u="sng" dirty="0"/>
              <a:t>Cardozo: A Study in Reputation </a:t>
            </a:r>
          </a:p>
          <a:p>
            <a:endParaRPr lang="en-US" dirty="0"/>
          </a:p>
          <a:p>
            <a:r>
              <a:rPr lang="en-US" dirty="0"/>
              <a:t>Very nice story – success but another face gets overlooked – the other judge Cardozo</a:t>
            </a:r>
          </a:p>
        </p:txBody>
      </p:sp>
    </p:spTree>
    <p:extLst>
      <p:ext uri="{BB962C8B-B14F-4D97-AF65-F5344CB8AC3E}">
        <p14:creationId xmlns:p14="http://schemas.microsoft.com/office/powerpoint/2010/main" val="824277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DC9E4-52D9-207B-1C3C-CA7ADC7FEF0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B02FAD9-F0B4-967A-02FD-13FD38D6A790}"/>
              </a:ext>
            </a:extLst>
          </p:cNvPr>
          <p:cNvSpPr>
            <a:spLocks noGrp="1"/>
          </p:cNvSpPr>
          <p:nvPr>
            <p:ph idx="1"/>
          </p:nvPr>
        </p:nvSpPr>
        <p:spPr/>
        <p:txBody>
          <a:bodyPr>
            <a:normAutofit/>
          </a:bodyPr>
          <a:lstStyle/>
          <a:p>
            <a:r>
              <a:rPr lang="en-US" dirty="0"/>
              <a:t>“… tall and striking looking – great bushy eyebrows hung low over dark piercing eyes.  But there was in his lean, nervous face nothing of the repose or kindliness of his son Benjamin’s.”  </a:t>
            </a:r>
          </a:p>
          <a:p>
            <a:pPr lvl="1"/>
            <a:r>
              <a:rPr lang="en-US" dirty="0"/>
              <a:t>Niece Annie Nathan Meyer</a:t>
            </a:r>
          </a:p>
          <a:p>
            <a:endParaRPr lang="en-US" dirty="0"/>
          </a:p>
          <a:p>
            <a:r>
              <a:rPr lang="en-US" dirty="0"/>
              <a:t>Three things to know about Albert Cardozo:</a:t>
            </a:r>
          </a:p>
          <a:p>
            <a:pPr lvl="1"/>
            <a:r>
              <a:rPr lang="en-US" dirty="0"/>
              <a:t>Father of Benjamin </a:t>
            </a:r>
          </a:p>
          <a:p>
            <a:pPr lvl="1"/>
            <a:r>
              <a:rPr lang="en-US" dirty="0"/>
              <a:t>Best friend</a:t>
            </a:r>
          </a:p>
          <a:p>
            <a:pPr lvl="1"/>
            <a:r>
              <a:rPr lang="en-US" dirty="0"/>
              <a:t>Died in disgrace</a:t>
            </a:r>
          </a:p>
        </p:txBody>
      </p:sp>
    </p:spTree>
    <p:extLst>
      <p:ext uri="{BB962C8B-B14F-4D97-AF65-F5344CB8AC3E}">
        <p14:creationId xmlns:p14="http://schemas.microsoft.com/office/powerpoint/2010/main" val="221286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CF7A3-D6B3-7A0D-B1D7-5F1DCFF57846}"/>
              </a:ext>
            </a:extLst>
          </p:cNvPr>
          <p:cNvSpPr>
            <a:spLocks noGrp="1"/>
          </p:cNvSpPr>
          <p:nvPr>
            <p:ph type="title"/>
          </p:nvPr>
        </p:nvSpPr>
        <p:spPr/>
        <p:txBody>
          <a:bodyPr/>
          <a:lstStyle/>
          <a:p>
            <a:endParaRPr lang="en-US"/>
          </a:p>
        </p:txBody>
      </p:sp>
      <p:pic>
        <p:nvPicPr>
          <p:cNvPr id="2050" name="Picture 2" descr="Trial Lawyer Portraits | Benjamin Cardozo">
            <a:extLst>
              <a:ext uri="{FF2B5EF4-FFF2-40B4-BE49-F238E27FC236}">
                <a16:creationId xmlns:a16="http://schemas.microsoft.com/office/drawing/2014/main" id="{98F522E2-6E29-7949-895F-AC27C7B49F8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7793" y="-46654"/>
            <a:ext cx="5190309" cy="69513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4F061491-6621-9984-62A0-05DAA45440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713" t="2819" r="31823" b="7891"/>
          <a:stretch/>
        </p:blipFill>
        <p:spPr bwMode="auto">
          <a:xfrm>
            <a:off x="6157732" y="19873"/>
            <a:ext cx="5610936" cy="6838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8261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451C44-2353-5012-B527-D1AF23FA01D8}"/>
              </a:ext>
            </a:extLst>
          </p:cNvPr>
          <p:cNvSpPr>
            <a:spLocks noGrp="1"/>
          </p:cNvSpPr>
          <p:nvPr>
            <p:ph idx="1"/>
          </p:nvPr>
        </p:nvSpPr>
        <p:spPr>
          <a:xfrm>
            <a:off x="838200" y="217714"/>
            <a:ext cx="10515600" cy="5959249"/>
          </a:xfrm>
        </p:spPr>
        <p:txBody>
          <a:bodyPr>
            <a:normAutofit lnSpcReduction="10000"/>
          </a:bodyPr>
          <a:lstStyle/>
          <a:p>
            <a:r>
              <a:rPr lang="en-US" dirty="0"/>
              <a:t>Albert Jacob Cardozo</a:t>
            </a:r>
          </a:p>
          <a:p>
            <a:pPr lvl="1"/>
            <a:r>
              <a:rPr lang="en-US" dirty="0"/>
              <a:t>Born December 21, 1828, in Philadelphia</a:t>
            </a:r>
          </a:p>
          <a:p>
            <a:pPr lvl="1"/>
            <a:r>
              <a:rPr lang="en-US" dirty="0"/>
              <a:t>Parents: Ellen Hart and Michael H. Cardozo</a:t>
            </a:r>
          </a:p>
          <a:p>
            <a:pPr lvl="2"/>
            <a:r>
              <a:rPr lang="en-US" dirty="0"/>
              <a:t>Sephardic Jews, Portuguese Jewish Community</a:t>
            </a:r>
          </a:p>
          <a:p>
            <a:pPr lvl="2"/>
            <a:r>
              <a:rPr lang="en-US" dirty="0"/>
              <a:t>Family returned to NYC:   Public schools, Albert “read the law”;  passed the bar in 1849</a:t>
            </a:r>
          </a:p>
          <a:p>
            <a:pPr lvl="2"/>
            <a:r>
              <a:rPr lang="en-US" dirty="0"/>
              <a:t>Married Rebecca Nathan, daughter of Isaac Mendes </a:t>
            </a:r>
            <a:r>
              <a:rPr lang="en-US" dirty="0" err="1"/>
              <a:t>Sexias</a:t>
            </a:r>
            <a:r>
              <a:rPr lang="en-US" dirty="0"/>
              <a:t> Nathan.</a:t>
            </a:r>
          </a:p>
          <a:p>
            <a:pPr lvl="2"/>
            <a:r>
              <a:rPr lang="en-US" dirty="0"/>
              <a:t>VP and trustee of Congregation </a:t>
            </a:r>
            <a:r>
              <a:rPr lang="en-US" dirty="0" err="1"/>
              <a:t>Shearith</a:t>
            </a:r>
            <a:r>
              <a:rPr lang="en-US" dirty="0"/>
              <a:t> Israel – 19</a:t>
            </a:r>
            <a:r>
              <a:rPr lang="en-US" baseline="30000" dirty="0"/>
              <a:t>th</a:t>
            </a:r>
            <a:r>
              <a:rPr lang="en-US" dirty="0"/>
              <a:t> Street</a:t>
            </a:r>
          </a:p>
          <a:p>
            <a:pPr lvl="3"/>
            <a:r>
              <a:rPr lang="en-US" dirty="0"/>
              <a:t>Oldest in USA, dating back to 1654</a:t>
            </a:r>
          </a:p>
          <a:p>
            <a:pPr lvl="2"/>
            <a:r>
              <a:rPr lang="en-US" dirty="0"/>
              <a:t>Law partner of Gratz Nathan, his nephew.</a:t>
            </a:r>
          </a:p>
          <a:p>
            <a:pPr lvl="1"/>
            <a:r>
              <a:rPr lang="en-US" dirty="0"/>
              <a:t>Lived at 12 West 47</a:t>
            </a:r>
            <a:r>
              <a:rPr lang="en-US" baseline="30000" dirty="0"/>
              <a:t>th</a:t>
            </a:r>
            <a:r>
              <a:rPr lang="en-US" dirty="0"/>
              <a:t> Street – quiet, nice neighborhood</a:t>
            </a:r>
          </a:p>
          <a:p>
            <a:pPr lvl="2"/>
            <a:r>
              <a:rPr lang="en-US" dirty="0"/>
              <a:t>Also house at Long Branch, New Jersey </a:t>
            </a:r>
          </a:p>
          <a:p>
            <a:pPr lvl="2"/>
            <a:r>
              <a:rPr lang="en-US" dirty="0"/>
              <a:t>Active in charities;  Joined Tammany society – became Grand Sachem</a:t>
            </a:r>
          </a:p>
          <a:p>
            <a:pPr lvl="2"/>
            <a:r>
              <a:rPr lang="en-US" dirty="0"/>
              <a:t>Backed immigrants, minorities, not like Union League    </a:t>
            </a:r>
          </a:p>
          <a:p>
            <a:pPr lvl="1"/>
            <a:r>
              <a:rPr lang="en-US" dirty="0"/>
              <a:t>Tweed has become chairman in 1863-  </a:t>
            </a:r>
            <a:r>
              <a:rPr lang="en-US" sz="1700" dirty="0"/>
              <a:t>(also ties to Fernando Wood)</a:t>
            </a:r>
          </a:p>
          <a:p>
            <a:pPr lvl="1"/>
            <a:r>
              <a:rPr lang="en-US" dirty="0"/>
              <a:t>1863 Nominated to NY Common Pleas – 36 years old</a:t>
            </a:r>
          </a:p>
          <a:p>
            <a:pPr lvl="2"/>
            <a:r>
              <a:rPr lang="en-US" dirty="0"/>
              <a:t>Very brilliant judge, As Democrat, nominated by Tammany Hall</a:t>
            </a:r>
          </a:p>
          <a:p>
            <a:pPr lvl="3"/>
            <a:r>
              <a:rPr lang="en-US" dirty="0"/>
              <a:t>Marched with Tweed in Lincoln funeral procession </a:t>
            </a:r>
          </a:p>
        </p:txBody>
      </p:sp>
    </p:spTree>
    <p:extLst>
      <p:ext uri="{BB962C8B-B14F-4D97-AF65-F5344CB8AC3E}">
        <p14:creationId xmlns:p14="http://schemas.microsoft.com/office/powerpoint/2010/main" val="26228635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EF68EC-709F-2CBF-312F-55F75D8BD457}"/>
              </a:ext>
            </a:extLst>
          </p:cNvPr>
          <p:cNvSpPr>
            <a:spLocks noGrp="1"/>
          </p:cNvSpPr>
          <p:nvPr>
            <p:ph idx="1"/>
          </p:nvPr>
        </p:nvSpPr>
        <p:spPr>
          <a:xfrm>
            <a:off x="838200" y="505097"/>
            <a:ext cx="10515600" cy="5663157"/>
          </a:xfrm>
        </p:spPr>
        <p:txBody>
          <a:bodyPr>
            <a:normAutofit/>
          </a:bodyPr>
          <a:lstStyle/>
          <a:p>
            <a:r>
              <a:rPr lang="en-US" dirty="0"/>
              <a:t>Politically astute:</a:t>
            </a:r>
          </a:p>
          <a:p>
            <a:pPr lvl="1"/>
            <a:r>
              <a:rPr lang="en-US" dirty="0"/>
              <a:t>1866 – Mass naturalizations of immigrants to vote</a:t>
            </a:r>
          </a:p>
          <a:p>
            <a:pPr lvl="2"/>
            <a:r>
              <a:rPr lang="en-US" dirty="0"/>
              <a:t>Often w/o waiting periods, so on – 800 per day</a:t>
            </a:r>
          </a:p>
          <a:p>
            <a:pPr lvl="1"/>
            <a:r>
              <a:rPr lang="en-US" dirty="0"/>
              <a:t>1866 case: Blue laws, prohibited alcohol sales midnight Saturday and Sunday.  </a:t>
            </a:r>
          </a:p>
          <a:p>
            <a:pPr lvl="2"/>
            <a:r>
              <a:rPr lang="en-US" dirty="0"/>
              <a:t>Cardozo declared it unconstitutional.  Dubious, “I do not doubt that any other conclusion would have been my political death.”  Opposing judges “will ultimately meet the condemnation which they deserve at the hands of the people.” </a:t>
            </a:r>
          </a:p>
          <a:p>
            <a:r>
              <a:rPr lang="en-US" dirty="0"/>
              <a:t>1867, nominated to Supreme Court: Won by 57,000, 76 percent of the vote.  One of five</a:t>
            </a:r>
          </a:p>
          <a:p>
            <a:pPr lvl="2"/>
            <a:r>
              <a:rPr lang="en-US" dirty="0"/>
              <a:t>Got ruling from Bet Din allowing him to sit on Saturdays.</a:t>
            </a:r>
          </a:p>
          <a:p>
            <a:pPr lvl="3"/>
            <a:r>
              <a:rPr lang="en-US" dirty="0"/>
              <a:t>Public Business took precedence over Jewish law</a:t>
            </a:r>
          </a:p>
          <a:p>
            <a:pPr lvl="3"/>
            <a:r>
              <a:rPr lang="en-US" dirty="0"/>
              <a:t>Left mid-way through Shabbat services for work</a:t>
            </a:r>
          </a:p>
          <a:p>
            <a:endParaRPr lang="en-US" dirty="0"/>
          </a:p>
          <a:p>
            <a:r>
              <a:rPr lang="en-US" dirty="0"/>
              <a:t>1876 – 1872: Served loyally.</a:t>
            </a:r>
          </a:p>
          <a:p>
            <a:endParaRPr lang="en-US" dirty="0"/>
          </a:p>
        </p:txBody>
      </p:sp>
    </p:spTree>
    <p:extLst>
      <p:ext uri="{BB962C8B-B14F-4D97-AF65-F5344CB8AC3E}">
        <p14:creationId xmlns:p14="http://schemas.microsoft.com/office/powerpoint/2010/main" val="3017867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321C41-0423-F0B2-173F-8A9EEF7171DA}"/>
              </a:ext>
            </a:extLst>
          </p:cNvPr>
          <p:cNvSpPr>
            <a:spLocks noGrp="1"/>
          </p:cNvSpPr>
          <p:nvPr>
            <p:ph idx="1"/>
          </p:nvPr>
        </p:nvSpPr>
        <p:spPr>
          <a:xfrm>
            <a:off x="838200" y="444137"/>
            <a:ext cx="10515600" cy="5732826"/>
          </a:xfrm>
        </p:spPr>
        <p:txBody>
          <a:bodyPr>
            <a:normAutofit/>
          </a:bodyPr>
          <a:lstStyle/>
          <a:p>
            <a:pPr lvl="1"/>
            <a:endParaRPr lang="en-US" dirty="0"/>
          </a:p>
          <a:p>
            <a:pPr lvl="1"/>
            <a:r>
              <a:rPr lang="en-US" dirty="0"/>
              <a:t>1871: Tweed toppled form power:  Arrested October 1871</a:t>
            </a:r>
          </a:p>
          <a:p>
            <a:pPr lvl="2"/>
            <a:r>
              <a:rPr lang="en-US" dirty="0"/>
              <a:t>Convicted 204 counts of misdemeanor fraud, sentenced to 12 years on Blackwell’s Island</a:t>
            </a:r>
          </a:p>
          <a:p>
            <a:pPr lvl="1"/>
            <a:r>
              <a:rPr lang="en-US" dirty="0"/>
              <a:t>NYS Legislature: NY Bar Association – hearings into judges </a:t>
            </a:r>
          </a:p>
          <a:p>
            <a:pPr lvl="2"/>
            <a:r>
              <a:rPr lang="en-US" dirty="0"/>
              <a:t>Brought charges against 3 judges: John McCunn, George Barnard, &amp; Cardozo</a:t>
            </a:r>
          </a:p>
          <a:p>
            <a:pPr lvl="2" algn="just"/>
            <a:endParaRPr lang="en-US" dirty="0"/>
          </a:p>
          <a:p>
            <a:pPr lvl="2" algn="just"/>
            <a:endParaRPr lang="en-US" dirty="0"/>
          </a:p>
          <a:p>
            <a:pPr lvl="1"/>
            <a:r>
              <a:rPr lang="en-US" dirty="0"/>
              <a:t>The Scandals-</a:t>
            </a:r>
          </a:p>
          <a:p>
            <a:pPr lvl="2"/>
            <a:r>
              <a:rPr lang="en-US" dirty="0"/>
              <a:t>1866/ 1868: The Naturalizations scandals </a:t>
            </a:r>
          </a:p>
          <a:p>
            <a:pPr lvl="3"/>
            <a:r>
              <a:rPr lang="en-US" dirty="0"/>
              <a:t>Naturalized 800 immigrants per day in 1866 – w/o waiting periods or evidence. </a:t>
            </a:r>
          </a:p>
          <a:p>
            <a:pPr lvl="3"/>
            <a:r>
              <a:rPr lang="en-US" dirty="0"/>
              <a:t>1868: Out of 150,000 votes cast, 1/3 were fake or fraud/ 40k naturalizations</a:t>
            </a:r>
          </a:p>
          <a:p>
            <a:pPr lvl="2"/>
            <a:r>
              <a:rPr lang="en-US" dirty="0"/>
              <a:t>Patronage scandal</a:t>
            </a:r>
          </a:p>
          <a:p>
            <a:pPr lvl="3"/>
            <a:r>
              <a:rPr lang="en-US" dirty="0"/>
              <a:t>Out of 441 referee and trusteeships, 1868-1871:</a:t>
            </a:r>
          </a:p>
          <a:p>
            <a:pPr lvl="4"/>
            <a:r>
              <a:rPr lang="en-US" dirty="0"/>
              <a:t>335 went to nephew Gratz Nathan, 63 to Tweed’s son, 84 to Tweed relative.</a:t>
            </a:r>
          </a:p>
          <a:p>
            <a:pPr lvl="3"/>
            <a:r>
              <a:rPr lang="en-US" dirty="0"/>
              <a:t>Released 134 from jail, </a:t>
            </a:r>
            <a:r>
              <a:rPr lang="en-US" i="1" dirty="0"/>
              <a:t>habeas corpus</a:t>
            </a:r>
            <a:r>
              <a:rPr lang="en-US" dirty="0"/>
              <a:t>, all under one law firm that charged extortionate fees to gain them.</a:t>
            </a:r>
          </a:p>
          <a:p>
            <a:pPr lvl="4"/>
            <a:endParaRPr lang="en-US" dirty="0"/>
          </a:p>
          <a:p>
            <a:pPr lvl="1"/>
            <a:endParaRPr lang="en-US" dirty="0"/>
          </a:p>
          <a:p>
            <a:pPr lvl="1"/>
            <a:endParaRPr lang="en-US" dirty="0"/>
          </a:p>
          <a:p>
            <a:pPr lvl="2"/>
            <a:endParaRPr lang="en-US" dirty="0"/>
          </a:p>
        </p:txBody>
      </p:sp>
    </p:spTree>
    <p:extLst>
      <p:ext uri="{BB962C8B-B14F-4D97-AF65-F5344CB8AC3E}">
        <p14:creationId xmlns:p14="http://schemas.microsoft.com/office/powerpoint/2010/main" val="5697567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FFF848-0BE4-6537-62DE-FE11E8E5A3F0}"/>
              </a:ext>
            </a:extLst>
          </p:cNvPr>
          <p:cNvSpPr>
            <a:spLocks noGrp="1"/>
          </p:cNvSpPr>
          <p:nvPr>
            <p:ph idx="1"/>
          </p:nvPr>
        </p:nvSpPr>
        <p:spPr>
          <a:xfrm>
            <a:off x="838200" y="348343"/>
            <a:ext cx="10515600" cy="5828620"/>
          </a:xfrm>
        </p:spPr>
        <p:txBody>
          <a:bodyPr>
            <a:normAutofit fontScale="92500" lnSpcReduction="20000"/>
          </a:bodyPr>
          <a:lstStyle/>
          <a:p>
            <a:pPr lvl="2"/>
            <a:r>
              <a:rPr lang="en-US" dirty="0"/>
              <a:t>1869:  The Gold Ring injunctions – Cardozo’s signature scandal</a:t>
            </a:r>
          </a:p>
          <a:p>
            <a:pPr lvl="3"/>
            <a:r>
              <a:rPr lang="en-US" dirty="0"/>
              <a:t>Corner the New York Gold market</a:t>
            </a:r>
          </a:p>
          <a:p>
            <a:pPr lvl="3"/>
            <a:r>
              <a:rPr lang="en-US" dirty="0"/>
              <a:t>Circle include President Grant’s brother-in-law and sister, Tweed, the New York </a:t>
            </a:r>
            <a:r>
              <a:rPr lang="en-US" dirty="0" err="1"/>
              <a:t>SubTreasurer</a:t>
            </a:r>
            <a:r>
              <a:rPr lang="en-US" dirty="0"/>
              <a:t>, and many more;</a:t>
            </a:r>
          </a:p>
          <a:p>
            <a:pPr lvl="3"/>
            <a:r>
              <a:rPr lang="en-US" dirty="0"/>
              <a:t>Civil War-era Greenback dollars vs gold “currency of the world”</a:t>
            </a:r>
          </a:p>
          <a:p>
            <a:pPr lvl="4"/>
            <a:r>
              <a:rPr lang="en-US" dirty="0"/>
              <a:t>Gold in Calif &amp; Subtreasury (80) – but only small amt circulating in NYC (15-16)</a:t>
            </a:r>
          </a:p>
          <a:p>
            <a:pPr lvl="3"/>
            <a:r>
              <a:rPr lang="en-US" dirty="0"/>
              <a:t>Price ran up from 130 to 160, heavy buying above 150, - but how to unload?</a:t>
            </a:r>
          </a:p>
          <a:p>
            <a:pPr lvl="3"/>
            <a:r>
              <a:rPr lang="en-US" dirty="0"/>
              <a:t>Then crash in 12 minutes back to 130 – broken by bankers and finally Grant intervened to buy gold </a:t>
            </a:r>
          </a:p>
          <a:p>
            <a:pPr lvl="5"/>
            <a:r>
              <a:rPr lang="en-US" dirty="0"/>
              <a:t>Black Friday, September 24, 1869</a:t>
            </a:r>
          </a:p>
          <a:p>
            <a:pPr lvl="5"/>
            <a:endParaRPr lang="en-US" dirty="0"/>
          </a:p>
          <a:p>
            <a:pPr lvl="3"/>
            <a:r>
              <a:rPr lang="en-US" dirty="0"/>
              <a:t>Huge volume of trading – Gold Exch. Clearinghouse settled all the trades collects losses, pays gains.   Must net all the transactions overnight.  At height, hundreds of thousands- strangled by paperwork – no one knew where they stood – money tied up – </a:t>
            </a:r>
          </a:p>
          <a:p>
            <a:pPr lvl="4"/>
            <a:r>
              <a:rPr lang="en-US" dirty="0"/>
              <a:t>Stock market crashes, trades frozen  - Gould, Fisk (&amp; Tweed) stood to loose all</a:t>
            </a:r>
          </a:p>
          <a:p>
            <a:pPr lvl="3"/>
            <a:endParaRPr lang="en-US" dirty="0"/>
          </a:p>
          <a:p>
            <a:pPr lvl="3"/>
            <a:r>
              <a:rPr lang="en-US" dirty="0"/>
              <a:t>Went to Cardozo who issued injunctions:          </a:t>
            </a:r>
            <a:r>
              <a:rPr lang="en-US" sz="1300" i="1" dirty="0"/>
              <a:t>David Dudley Field &amp; Thomas Shearman</a:t>
            </a:r>
          </a:p>
          <a:p>
            <a:pPr lvl="4"/>
            <a:r>
              <a:rPr lang="en-US" dirty="0"/>
              <a:t>Declared the Gold Exchange Bank Insolvent, turn it over to receiver, Augustus Brown (law partner of Mayor OK Hall)</a:t>
            </a:r>
          </a:p>
          <a:p>
            <a:pPr lvl="4"/>
            <a:r>
              <a:rPr lang="en-US" dirty="0"/>
              <a:t>Allowed Fisk to repudiate all his purchases, pay Gould and Fisk’s brokers and lawyers some $700,000, and saddled the exchange with huge losses. </a:t>
            </a:r>
          </a:p>
          <a:p>
            <a:pPr lvl="3"/>
            <a:r>
              <a:rPr lang="en-US" dirty="0"/>
              <a:t>Caused major losses - $100 million loss of value in gold and stocks, billions in modern money </a:t>
            </a:r>
          </a:p>
          <a:p>
            <a:pPr lvl="4"/>
            <a:r>
              <a:rPr lang="en-US" dirty="0"/>
              <a:t>Public reaction very pointed. </a:t>
            </a:r>
          </a:p>
          <a:p>
            <a:pPr lvl="3"/>
            <a:r>
              <a:rPr lang="en-US" dirty="0"/>
              <a:t>Impeachment committee lays much of the blame at the feet of Judge Cardozo</a:t>
            </a:r>
          </a:p>
        </p:txBody>
      </p:sp>
    </p:spTree>
    <p:extLst>
      <p:ext uri="{BB962C8B-B14F-4D97-AF65-F5344CB8AC3E}">
        <p14:creationId xmlns:p14="http://schemas.microsoft.com/office/powerpoint/2010/main" val="553738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864CFB-E5C9-F120-6983-481A2AC039EC}"/>
              </a:ext>
            </a:extLst>
          </p:cNvPr>
          <p:cNvSpPr>
            <a:spLocks noGrp="1"/>
          </p:cNvSpPr>
          <p:nvPr>
            <p:ph idx="1"/>
          </p:nvPr>
        </p:nvSpPr>
        <p:spPr>
          <a:xfrm>
            <a:off x="838200" y="345168"/>
            <a:ext cx="10515600" cy="4351338"/>
          </a:xfrm>
        </p:spPr>
        <p:txBody>
          <a:bodyPr>
            <a:normAutofit fontScale="92500" lnSpcReduction="10000"/>
          </a:bodyPr>
          <a:lstStyle/>
          <a:p>
            <a:r>
              <a:rPr lang="en-US" dirty="0"/>
              <a:t>May 1, 1872 – day before report to the legislature, Cardozo resigns</a:t>
            </a:r>
          </a:p>
          <a:p>
            <a:pPr lvl="1"/>
            <a:r>
              <a:rPr lang="en-US" dirty="0"/>
              <a:t>Open letter read aloud</a:t>
            </a:r>
          </a:p>
          <a:p>
            <a:pPr lvl="2"/>
            <a:r>
              <a:rPr lang="en-US" dirty="0"/>
              <a:t>Innocent; “accepted judicial office for the honor and distinction it conferred, and at pecuniary loss in surrendering a lucrative practice at the Bar”; decision partisan, but made it impossible “to command public confidence and freedom from suspicion as a judge.”</a:t>
            </a:r>
          </a:p>
          <a:p>
            <a:pPr lvl="2"/>
            <a:r>
              <a:rPr lang="en-US" dirty="0"/>
              <a:t>Family talk: </a:t>
            </a:r>
          </a:p>
          <a:p>
            <a:pPr lvl="3"/>
            <a:r>
              <a:rPr lang="en-US" dirty="0"/>
              <a:t>He resigned because his wife in bad health, a trial “would kill her.”</a:t>
            </a:r>
          </a:p>
          <a:p>
            <a:pPr lvl="3"/>
            <a:r>
              <a:rPr lang="en-US" dirty="0"/>
              <a:t>Vindicated because, at death, only “a very moderate fortune.”</a:t>
            </a:r>
          </a:p>
          <a:p>
            <a:pPr lvl="4"/>
            <a:r>
              <a:rPr lang="en-US" dirty="0"/>
              <a:t>Two houses plus `$50K</a:t>
            </a:r>
          </a:p>
          <a:p>
            <a:pPr lvl="2"/>
            <a:r>
              <a:rPr lang="en-US" dirty="0"/>
              <a:t>No evidence Cardozo ever actually took any bribe money.  </a:t>
            </a:r>
          </a:p>
          <a:p>
            <a:pPr lvl="3"/>
            <a:r>
              <a:rPr lang="en-US" dirty="0"/>
              <a:t>Maybe, but wouldn’t fit the times.</a:t>
            </a:r>
          </a:p>
          <a:p>
            <a:pPr lvl="2"/>
            <a:r>
              <a:rPr lang="en-US" dirty="0"/>
              <a:t>No evidence Cardozo ever took direct orders from Tweed ring.</a:t>
            </a:r>
          </a:p>
          <a:p>
            <a:pPr lvl="3"/>
            <a:r>
              <a:rPr lang="en-US" dirty="0"/>
              <a:t>Doubtful.</a:t>
            </a:r>
          </a:p>
          <a:p>
            <a:pPr lvl="1"/>
            <a:r>
              <a:rPr lang="en-US" dirty="0"/>
              <a:t>Barnard &amp; McCunn convicted, McCunn died a few weeks later</a:t>
            </a:r>
          </a:p>
          <a:p>
            <a:pPr lvl="1"/>
            <a:endParaRPr lang="en-US" dirty="0"/>
          </a:p>
          <a:p>
            <a:pPr lvl="1"/>
            <a:endParaRPr lang="en-US" dirty="0"/>
          </a:p>
          <a:p>
            <a:pPr lvl="2"/>
            <a:endParaRPr lang="en-US" dirty="0"/>
          </a:p>
          <a:p>
            <a:endParaRPr lang="en-US" dirty="0"/>
          </a:p>
        </p:txBody>
      </p:sp>
    </p:spTree>
    <p:extLst>
      <p:ext uri="{BB962C8B-B14F-4D97-AF65-F5344CB8AC3E}">
        <p14:creationId xmlns:p14="http://schemas.microsoft.com/office/powerpoint/2010/main" val="13636231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F8ED38-A306-6B4A-7ECC-214E645CCCAA}"/>
              </a:ext>
            </a:extLst>
          </p:cNvPr>
          <p:cNvSpPr>
            <a:spLocks noGrp="1"/>
          </p:cNvSpPr>
          <p:nvPr>
            <p:ph idx="1"/>
          </p:nvPr>
        </p:nvSpPr>
        <p:spPr>
          <a:xfrm>
            <a:off x="838200" y="653143"/>
            <a:ext cx="10515600" cy="5523820"/>
          </a:xfrm>
        </p:spPr>
        <p:txBody>
          <a:bodyPr>
            <a:normAutofit/>
          </a:bodyPr>
          <a:lstStyle/>
          <a:p>
            <a:r>
              <a:rPr lang="en-US" dirty="0"/>
              <a:t>Moved from 47</a:t>
            </a:r>
            <a:r>
              <a:rPr lang="en-US" baseline="30000" dirty="0"/>
              <a:t>th</a:t>
            </a:r>
            <a:r>
              <a:rPr lang="en-US" dirty="0"/>
              <a:t> </a:t>
            </a:r>
            <a:r>
              <a:rPr lang="en-US" dirty="0" err="1"/>
              <a:t>st.</a:t>
            </a:r>
            <a:r>
              <a:rPr lang="en-US" dirty="0"/>
              <a:t> to 803 Madison Avenue (btw. 67-68</a:t>
            </a:r>
            <a:r>
              <a:rPr lang="en-US" baseline="30000" dirty="0"/>
              <a:t>th</a:t>
            </a:r>
            <a:r>
              <a:rPr lang="en-US" dirty="0"/>
              <a:t> Streets) </a:t>
            </a:r>
          </a:p>
          <a:p>
            <a:pPr lvl="1"/>
            <a:r>
              <a:rPr lang="en-US" dirty="0"/>
              <a:t>Northern fringe of city</a:t>
            </a:r>
          </a:p>
          <a:p>
            <a:pPr lvl="1"/>
            <a:r>
              <a:rPr lang="en-US" dirty="0"/>
              <a:t>Kept house in Long Branch, NJ </a:t>
            </a:r>
          </a:p>
          <a:p>
            <a:r>
              <a:rPr lang="en-US" dirty="0"/>
              <a:t>Albert resumed private practice  w/ Richard Newcombe</a:t>
            </a:r>
          </a:p>
          <a:p>
            <a:pPr lvl="1"/>
            <a:r>
              <a:rPr lang="en-US" dirty="0"/>
              <a:t>But money became tighter;</a:t>
            </a:r>
          </a:p>
          <a:p>
            <a:r>
              <a:rPr lang="en-US" dirty="0"/>
              <a:t>Remained trustee of the Synagogue</a:t>
            </a:r>
          </a:p>
          <a:p>
            <a:r>
              <a:rPr lang="en-US" dirty="0"/>
              <a:t>1878, Tammany elected him to General Committee</a:t>
            </a:r>
          </a:p>
          <a:p>
            <a:r>
              <a:rPr lang="en-US" dirty="0"/>
              <a:t>1879: His wife died after long illness</a:t>
            </a:r>
          </a:p>
          <a:p>
            <a:pPr lvl="1"/>
            <a:r>
              <a:rPr lang="en-US" dirty="0"/>
              <a:t>Daughter Nell (22 years old) had to raise Benjamin and Emily (twin sister)</a:t>
            </a:r>
          </a:p>
          <a:p>
            <a:pPr lvl="1"/>
            <a:r>
              <a:rPr lang="en-US" dirty="0"/>
              <a:t>Died in 1885.   Nephritis (kidney disease) at age 56; </a:t>
            </a:r>
          </a:p>
          <a:p>
            <a:pPr lvl="1"/>
            <a:endParaRPr lang="en-US" dirty="0"/>
          </a:p>
          <a:p>
            <a:pPr lvl="1"/>
            <a:endParaRPr lang="en-US" dirty="0"/>
          </a:p>
          <a:p>
            <a:endParaRPr lang="en-US" dirty="0"/>
          </a:p>
        </p:txBody>
      </p:sp>
    </p:spTree>
    <p:extLst>
      <p:ext uri="{BB962C8B-B14F-4D97-AF65-F5344CB8AC3E}">
        <p14:creationId xmlns:p14="http://schemas.microsoft.com/office/powerpoint/2010/main" val="2518474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90A073-2AA5-7083-CA39-0A99D1AE2349}"/>
              </a:ext>
            </a:extLst>
          </p:cNvPr>
          <p:cNvSpPr>
            <a:spLocks noGrp="1"/>
          </p:cNvSpPr>
          <p:nvPr>
            <p:ph idx="1"/>
          </p:nvPr>
        </p:nvSpPr>
        <p:spPr>
          <a:xfrm>
            <a:off x="838200" y="548640"/>
            <a:ext cx="10515600" cy="5628323"/>
          </a:xfrm>
        </p:spPr>
        <p:txBody>
          <a:bodyPr>
            <a:normAutofit lnSpcReduction="10000"/>
          </a:bodyPr>
          <a:lstStyle/>
          <a:p>
            <a:r>
              <a:rPr lang="en-US" dirty="0"/>
              <a:t>Where did all this leave Benjamin?</a:t>
            </a:r>
          </a:p>
          <a:p>
            <a:pPr lvl="1"/>
            <a:r>
              <a:rPr lang="en-US" dirty="0"/>
              <a:t>3 years old at father’s impeachment </a:t>
            </a:r>
          </a:p>
          <a:p>
            <a:pPr lvl="1"/>
            <a:r>
              <a:rPr lang="en-US" dirty="0"/>
              <a:t>9 years of when mother died</a:t>
            </a:r>
          </a:p>
          <a:p>
            <a:pPr lvl="1"/>
            <a:r>
              <a:rPr lang="en-US" dirty="0"/>
              <a:t>After bar mitzvah (1883) stopped keeping kosher outside his house</a:t>
            </a:r>
          </a:p>
          <a:p>
            <a:pPr lvl="1"/>
            <a:r>
              <a:rPr lang="en-US" dirty="0"/>
              <a:t>15 years old when father died</a:t>
            </a:r>
          </a:p>
          <a:p>
            <a:pPr lvl="2"/>
            <a:r>
              <a:rPr lang="en-US" dirty="0"/>
              <a:t>Albert left the two houses and some money - $100k total and law books</a:t>
            </a:r>
          </a:p>
          <a:p>
            <a:pPr lvl="2"/>
            <a:r>
              <a:rPr lang="en-US" dirty="0"/>
              <a:t>Ben had just started Columbia College two months earlier</a:t>
            </a:r>
          </a:p>
          <a:p>
            <a:pPr lvl="2"/>
            <a:r>
              <a:rPr lang="en-US" dirty="0"/>
              <a:t>Publicity – Everyone in school knew the story- Constantly asked about it.</a:t>
            </a:r>
          </a:p>
          <a:p>
            <a:pPr lvl="3"/>
            <a:r>
              <a:rPr lang="en-US" dirty="0"/>
              <a:t>One classmate remembers:  “I was born in 1870 and I didn’t know anything about what was happening to my father, but he was a fine Dad.” (interview with a classmate)</a:t>
            </a:r>
          </a:p>
          <a:p>
            <a:pPr lvl="2"/>
            <a:r>
              <a:rPr lang="en-US" dirty="0"/>
              <a:t>He had chip on shoulder, need to overcome this black mark</a:t>
            </a:r>
          </a:p>
          <a:p>
            <a:pPr lvl="1"/>
            <a:r>
              <a:rPr lang="en-US" dirty="0"/>
              <a:t>Chose law school:  Told professor (ERA Seligman) “to clear up the disgrace to the family name.”  Told colleague (Judge Elkin)  desire to “work away” father’s disgrace.</a:t>
            </a:r>
          </a:p>
          <a:p>
            <a:pPr lvl="2"/>
            <a:r>
              <a:rPr lang="en-US" dirty="0"/>
              <a:t>Diligent, straight arrow.  </a:t>
            </a:r>
          </a:p>
          <a:p>
            <a:pPr lvl="2"/>
            <a:r>
              <a:rPr lang="en-US" dirty="0"/>
              <a:t>Led life with “immense and impregnable, perhaps even excessive propriety.”  Biographer.</a:t>
            </a:r>
          </a:p>
          <a:p>
            <a:endParaRPr lang="en-US" dirty="0"/>
          </a:p>
        </p:txBody>
      </p:sp>
    </p:spTree>
    <p:extLst>
      <p:ext uri="{BB962C8B-B14F-4D97-AF65-F5344CB8AC3E}">
        <p14:creationId xmlns:p14="http://schemas.microsoft.com/office/powerpoint/2010/main" val="37994365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B3A080-173F-4EDB-9F29-43EEFE1315FD}"/>
              </a:ext>
            </a:extLst>
          </p:cNvPr>
          <p:cNvSpPr>
            <a:spLocks noGrp="1"/>
          </p:cNvSpPr>
          <p:nvPr>
            <p:ph idx="1"/>
          </p:nvPr>
        </p:nvSpPr>
        <p:spPr>
          <a:xfrm>
            <a:off x="838200" y="148046"/>
            <a:ext cx="10515600" cy="6028917"/>
          </a:xfrm>
        </p:spPr>
        <p:txBody>
          <a:bodyPr>
            <a:normAutofit fontScale="92500" lnSpcReduction="10000"/>
          </a:bodyPr>
          <a:lstStyle/>
          <a:p>
            <a:pPr lvl="1"/>
            <a:endParaRPr lang="en-US" dirty="0"/>
          </a:p>
          <a:p>
            <a:r>
              <a:rPr lang="en-US" dirty="0"/>
              <a:t>In 1913, ran for Judge, Tammany a very different place-</a:t>
            </a:r>
          </a:p>
          <a:p>
            <a:pPr lvl="1"/>
            <a:r>
              <a:rPr lang="en-US" dirty="0"/>
              <a:t>NY having a “spasm of reform”</a:t>
            </a:r>
          </a:p>
          <a:p>
            <a:pPr lvl="2"/>
            <a:r>
              <a:rPr lang="en-US" dirty="0"/>
              <a:t>Tammany under Charles Murphy;  Triangle Shirtwaist fire 1911; </a:t>
            </a:r>
          </a:p>
          <a:p>
            <a:pPr lvl="3"/>
            <a:r>
              <a:rPr lang="en-US" dirty="0"/>
              <a:t>Al Smith &amp; Robert Wagner in State Assembly </a:t>
            </a:r>
          </a:p>
          <a:p>
            <a:pPr lvl="1"/>
            <a:r>
              <a:rPr lang="en-US" dirty="0"/>
              <a:t>Group of reformers created “Fusion” ticket  - Citizens Municipal Comte.</a:t>
            </a:r>
          </a:p>
          <a:p>
            <a:pPr lvl="2"/>
            <a:r>
              <a:rPr lang="en-US" dirty="0"/>
              <a:t>John </a:t>
            </a:r>
            <a:r>
              <a:rPr lang="en-US" dirty="0" err="1"/>
              <a:t>Purroy</a:t>
            </a:r>
            <a:r>
              <a:rPr lang="en-US" dirty="0"/>
              <a:t> Mitchel – young (34) lawyer – later WWI army pilot shot down </a:t>
            </a:r>
          </a:p>
          <a:p>
            <a:pPr lvl="2"/>
            <a:r>
              <a:rPr lang="en-US" dirty="0"/>
              <a:t>Two openings on State Supreme Court; wanted a Jew to balance the ticket </a:t>
            </a:r>
          </a:p>
          <a:p>
            <a:pPr lvl="3"/>
            <a:r>
              <a:rPr lang="en-US" dirty="0"/>
              <a:t>Offered to Cardozo:  Endorsed by NY Times, Yiddish papers, Harlan Stone, Henry Stimson, so on.</a:t>
            </a:r>
          </a:p>
          <a:p>
            <a:pPr lvl="3"/>
            <a:r>
              <a:rPr lang="en-US" dirty="0"/>
              <a:t>John  Mitchel “the finest name by any party, his sterling character, and his entire independence from any unworthy influence.”</a:t>
            </a:r>
          </a:p>
          <a:p>
            <a:pPr lvl="2"/>
            <a:r>
              <a:rPr lang="en-US" dirty="0"/>
              <a:t>Mitchel won citywide plurality of 120,000;</a:t>
            </a:r>
          </a:p>
          <a:p>
            <a:pPr lvl="3"/>
            <a:r>
              <a:rPr lang="en-US" dirty="0"/>
              <a:t>Cardozo beat incumbent Benjamin Weeks by 2,264 out of some 300,000</a:t>
            </a:r>
          </a:p>
          <a:p>
            <a:pPr lvl="4"/>
            <a:r>
              <a:rPr lang="en-US" dirty="0"/>
              <a:t>Lost Manhattan 118,374 to 115, 481; carried Bronx 38,156 to 32,999</a:t>
            </a:r>
          </a:p>
          <a:p>
            <a:pPr lvl="2"/>
            <a:r>
              <a:rPr lang="en-US" dirty="0"/>
              <a:t>Said he would have lost except for group of Italian-Americans “who voted for me on the supposition that since my name ended in ‘o’ I was one of their race.”</a:t>
            </a:r>
          </a:p>
          <a:p>
            <a:r>
              <a:rPr lang="en-US" dirty="0"/>
              <a:t>Vindication: </a:t>
            </a:r>
          </a:p>
          <a:p>
            <a:pPr lvl="1"/>
            <a:r>
              <a:rPr lang="en-US" dirty="0"/>
              <a:t>Seat father resigned 41 years earlier in 1872; beat Tammany Hall machine</a:t>
            </a:r>
          </a:p>
          <a:p>
            <a:pPr lvl="2"/>
            <a:endParaRPr lang="en-US" dirty="0"/>
          </a:p>
          <a:p>
            <a:pPr lvl="2"/>
            <a:endParaRPr lang="en-US" dirty="0"/>
          </a:p>
          <a:p>
            <a:endParaRPr lang="en-US" dirty="0"/>
          </a:p>
        </p:txBody>
      </p:sp>
    </p:spTree>
    <p:extLst>
      <p:ext uri="{BB962C8B-B14F-4D97-AF65-F5344CB8AC3E}">
        <p14:creationId xmlns:p14="http://schemas.microsoft.com/office/powerpoint/2010/main" val="287554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87F8A7-65E2-1AF5-C676-F00C70BA62C9}"/>
              </a:ext>
            </a:extLst>
          </p:cNvPr>
          <p:cNvSpPr>
            <a:spLocks noGrp="1"/>
          </p:cNvSpPr>
          <p:nvPr>
            <p:ph idx="1"/>
          </p:nvPr>
        </p:nvSpPr>
        <p:spPr>
          <a:xfrm>
            <a:off x="838200" y="304800"/>
            <a:ext cx="10515600" cy="5872163"/>
          </a:xfrm>
        </p:spPr>
        <p:txBody>
          <a:bodyPr>
            <a:normAutofit/>
          </a:bodyPr>
          <a:lstStyle/>
          <a:p>
            <a:r>
              <a:rPr lang="en-US" dirty="0"/>
              <a:t>Rest is history </a:t>
            </a:r>
          </a:p>
          <a:p>
            <a:pPr lvl="1"/>
            <a:r>
              <a:rPr lang="en-US" dirty="0"/>
              <a:t>1914; Moved to NY Court of Appeals</a:t>
            </a:r>
          </a:p>
          <a:p>
            <a:pPr lvl="1"/>
            <a:r>
              <a:rPr lang="en-US" dirty="0"/>
              <a:t>1917, elected as R&amp;D to Court of Appeals</a:t>
            </a:r>
          </a:p>
          <a:p>
            <a:pPr lvl="2"/>
            <a:r>
              <a:rPr lang="en-US" dirty="0"/>
              <a:t>1921: The Nature of the Judicial Process – based on Yale Lecture</a:t>
            </a:r>
          </a:p>
          <a:p>
            <a:pPr lvl="2"/>
            <a:r>
              <a:rPr lang="en-US" dirty="0"/>
              <a:t>Restatement of the Law of Torts</a:t>
            </a:r>
          </a:p>
          <a:p>
            <a:pPr lvl="1"/>
            <a:r>
              <a:rPr lang="en-US" dirty="0"/>
              <a:t>1926: Elected as R&amp;D as Chief Judge, Court of Appeals.</a:t>
            </a:r>
          </a:p>
          <a:p>
            <a:r>
              <a:rPr lang="en-US" dirty="0"/>
              <a:t>1932: Herbert Hoover nominated to Supreme Court (seat of Oliver Wendell Holmes), Feb. 15</a:t>
            </a:r>
          </a:p>
          <a:p>
            <a:pPr lvl="1"/>
            <a:r>
              <a:rPr lang="en-US" dirty="0"/>
              <a:t>Confirmed unanimous voice vote, without debate on Feb 24</a:t>
            </a:r>
          </a:p>
          <a:p>
            <a:pPr lvl="2"/>
            <a:r>
              <a:rPr lang="en-US" dirty="0"/>
              <a:t>Brandeis (1916) had taken four months, approved 47-22.</a:t>
            </a:r>
          </a:p>
          <a:p>
            <a:pPr lvl="1"/>
            <a:endParaRPr lang="en-US" dirty="0"/>
          </a:p>
        </p:txBody>
      </p:sp>
    </p:spTree>
    <p:extLst>
      <p:ext uri="{BB962C8B-B14F-4D97-AF65-F5344CB8AC3E}">
        <p14:creationId xmlns:p14="http://schemas.microsoft.com/office/powerpoint/2010/main" val="11267000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159227-33F0-5B81-6F47-5CF06D43CB6D}"/>
              </a:ext>
            </a:extLst>
          </p:cNvPr>
          <p:cNvSpPr>
            <a:spLocks noGrp="1"/>
          </p:cNvSpPr>
          <p:nvPr>
            <p:ph idx="1"/>
          </p:nvPr>
        </p:nvSpPr>
        <p:spPr>
          <a:xfrm>
            <a:off x="838200" y="277586"/>
            <a:ext cx="10515600" cy="6210300"/>
          </a:xfrm>
        </p:spPr>
        <p:txBody>
          <a:bodyPr>
            <a:normAutofit fontScale="70000" lnSpcReduction="20000"/>
          </a:bodyPr>
          <a:lstStyle/>
          <a:p>
            <a:r>
              <a:rPr lang="en-US" dirty="0"/>
              <a:t>“[T]he glory of it will be… that [although his father] came under the malign influence of Tweed [and] made the name Cardozo synonymous with shame, [in] twenty years, Cardozo has effaced the memory of his father and his name can never more be used save in terms of reverence and honor.  What an achievement for a man!”  </a:t>
            </a:r>
          </a:p>
          <a:p>
            <a:pPr lvl="1"/>
            <a:r>
              <a:rPr lang="en-US" dirty="0"/>
              <a:t>--Rabbi Stephen Wise, on Cardozo’s appointment to the US Supreme Court in 1932.</a:t>
            </a:r>
          </a:p>
          <a:p>
            <a:endParaRPr lang="en-US" dirty="0"/>
          </a:p>
          <a:p>
            <a:r>
              <a:rPr lang="en-US" dirty="0"/>
              <a:t>Is this fair?  What’s the real legacy?</a:t>
            </a:r>
          </a:p>
          <a:p>
            <a:pPr lvl="1"/>
            <a:r>
              <a:rPr lang="en-US" dirty="0"/>
              <a:t>Easy for outsiders to judge-  but -:   “I was born in 1870 and I didn’t know anything about what was happening to my father, but he was a fine Dad.” </a:t>
            </a:r>
          </a:p>
          <a:p>
            <a:pPr lvl="1"/>
            <a:endParaRPr lang="en-US" dirty="0"/>
          </a:p>
          <a:p>
            <a:r>
              <a:rPr lang="en-US" dirty="0" err="1"/>
              <a:t>Rav</a:t>
            </a:r>
            <a:r>
              <a:rPr lang="en-US" dirty="0"/>
              <a:t> </a:t>
            </a:r>
            <a:r>
              <a:rPr lang="en-US" dirty="0" err="1"/>
              <a:t>Natan</a:t>
            </a:r>
            <a:r>
              <a:rPr lang="en-US" dirty="0"/>
              <a:t> regarding Noah:  “Noah was a </a:t>
            </a:r>
            <a:r>
              <a:rPr lang="en-US" dirty="0" err="1"/>
              <a:t>righteos</a:t>
            </a:r>
            <a:r>
              <a:rPr lang="en-US" dirty="0"/>
              <a:t> man in his generation.”</a:t>
            </a:r>
          </a:p>
          <a:p>
            <a:pPr lvl="1"/>
            <a:r>
              <a:rPr lang="en-US" dirty="0"/>
              <a:t>Albert’s Generation -  “Era of Good </a:t>
            </a:r>
            <a:r>
              <a:rPr lang="en-US" dirty="0" err="1"/>
              <a:t>Stealings</a:t>
            </a:r>
            <a:r>
              <a:rPr lang="en-US" dirty="0"/>
              <a:t>,”  Civil War and post</a:t>
            </a:r>
          </a:p>
          <a:p>
            <a:pPr lvl="1"/>
            <a:r>
              <a:rPr lang="en-US" dirty="0"/>
              <a:t>Civil War shoddy merchandize – Brooks Bros., defective meat, weapons</a:t>
            </a:r>
          </a:p>
          <a:p>
            <a:pPr lvl="1"/>
            <a:r>
              <a:rPr lang="en-US" dirty="0"/>
              <a:t>Gold corner bribes: Dep. Treas. Secretary, Pres. Grant’s sister/husband, Grant shared Fisk’s opera house box.  </a:t>
            </a:r>
          </a:p>
          <a:p>
            <a:pPr lvl="1"/>
            <a:r>
              <a:rPr lang="en-US" dirty="0"/>
              <a:t>Vanderbilt &amp; Gould &amp; NYS legislature; </a:t>
            </a:r>
          </a:p>
          <a:p>
            <a:pPr lvl="1"/>
            <a:r>
              <a:rPr lang="en-US" dirty="0"/>
              <a:t>Washington:  whiskey ring, Sec of War Belknap, Credit Mobilier (Speaker/VP Schuyler Colfax &amp; dozens).</a:t>
            </a:r>
          </a:p>
          <a:p>
            <a:pPr lvl="1"/>
            <a:r>
              <a:rPr lang="en-US" dirty="0"/>
              <a:t>NYC- everyone had a finger in the Tweed Ring, the press, the rich, the Repubs.  Times &amp; Nast isolated.</a:t>
            </a:r>
          </a:p>
          <a:p>
            <a:pPr marL="457200" lvl="1" indent="0">
              <a:buNone/>
            </a:pPr>
            <a:endParaRPr lang="en-US" dirty="0"/>
          </a:p>
          <a:p>
            <a:pPr lvl="1"/>
            <a:r>
              <a:rPr lang="en-US" dirty="0"/>
              <a:t>Not an excuse for being a corrupt judge; </a:t>
            </a:r>
          </a:p>
          <a:p>
            <a:pPr lvl="2"/>
            <a:r>
              <a:rPr lang="en-US" dirty="0"/>
              <a:t>But also a 3-dimensional human being living in a human environment</a:t>
            </a:r>
          </a:p>
          <a:p>
            <a:pPr lvl="1"/>
            <a:r>
              <a:rPr lang="en-US" dirty="0"/>
              <a:t>One of the things he did: He raised his son Benjamin (till 15) to be an exceptional person and judge.   </a:t>
            </a:r>
          </a:p>
          <a:p>
            <a:pPr lvl="1"/>
            <a:endParaRPr lang="en-US" dirty="0"/>
          </a:p>
          <a:p>
            <a:endParaRPr lang="en-US" dirty="0"/>
          </a:p>
        </p:txBody>
      </p:sp>
    </p:spTree>
    <p:extLst>
      <p:ext uri="{BB962C8B-B14F-4D97-AF65-F5344CB8AC3E}">
        <p14:creationId xmlns:p14="http://schemas.microsoft.com/office/powerpoint/2010/main" val="3634953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D29FE-8D79-D57B-FAA9-FD8078715EE1}"/>
              </a:ext>
            </a:extLst>
          </p:cNvPr>
          <p:cNvSpPr>
            <a:spLocks noGrp="1"/>
          </p:cNvSpPr>
          <p:nvPr>
            <p:ph type="title"/>
          </p:nvPr>
        </p:nvSpPr>
        <p:spPr/>
        <p:txBody>
          <a:bodyPr/>
          <a:lstStyle/>
          <a:p>
            <a:endParaRPr lang="en-US" dirty="0"/>
          </a:p>
        </p:txBody>
      </p:sp>
      <p:pic>
        <p:nvPicPr>
          <p:cNvPr id="2050" name="Picture 2" descr="Justice Cardozo poses on 67th birthday. Washington, D.C., May 24. Usually  camera shy Associate Supreme Court Justice Benjamin Cardozo broke a  precedent today on the occasion of his 67th birthday when he">
            <a:extLst>
              <a:ext uri="{FF2B5EF4-FFF2-40B4-BE49-F238E27FC236}">
                <a16:creationId xmlns:a16="http://schemas.microsoft.com/office/drawing/2014/main" id="{25C507E4-A17C-90CF-0B5A-38002B983F0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3203" y="476316"/>
            <a:ext cx="6170858" cy="537339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12C8A4B-CFFE-C60E-3E39-1911E57CB4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1671" y="94569"/>
            <a:ext cx="5076584" cy="6361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739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B8FF1-9812-07EE-ABB4-3EBF8332F6AA}"/>
              </a:ext>
            </a:extLst>
          </p:cNvPr>
          <p:cNvSpPr>
            <a:spLocks noGrp="1"/>
          </p:cNvSpPr>
          <p:nvPr>
            <p:ph type="title"/>
          </p:nvPr>
        </p:nvSpPr>
        <p:spPr/>
        <p:txBody>
          <a:bodyPr/>
          <a:lstStyle/>
          <a:p>
            <a:endParaRPr lang="en-US" dirty="0"/>
          </a:p>
        </p:txBody>
      </p:sp>
      <p:pic>
        <p:nvPicPr>
          <p:cNvPr id="3" name="Picture 2" descr="7 x 9 Black-and-White Photograph of Cardozo Sitting Next to FDR.. | Benjamin  N. Cardozo, Franklin Delano Roosevelt">
            <a:extLst>
              <a:ext uri="{FF2B5EF4-FFF2-40B4-BE49-F238E27FC236}">
                <a16:creationId xmlns:a16="http://schemas.microsoft.com/office/drawing/2014/main" id="{C1F4B0D7-803F-7B76-ABB9-B8AA4E2425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62" t="4099" r="4286" b="5071"/>
          <a:stretch/>
        </p:blipFill>
        <p:spPr bwMode="auto">
          <a:xfrm>
            <a:off x="1518013" y="23775"/>
            <a:ext cx="8950234" cy="683422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BBC27689-1736-7D0C-28EB-C617589EFC78}"/>
              </a:ext>
            </a:extLst>
          </p:cNvPr>
          <p:cNvSpPr>
            <a:spLocks noGrp="1"/>
          </p:cNvSpPr>
          <p:nvPr>
            <p:ph idx="1"/>
          </p:nvPr>
        </p:nvSpPr>
        <p:spPr/>
        <p:txBody>
          <a:bodyPr/>
          <a:lstStyle/>
          <a:p>
            <a:r>
              <a:rPr lang="en-US" dirty="0"/>
              <a:t>1</a:t>
            </a:r>
          </a:p>
        </p:txBody>
      </p:sp>
    </p:spTree>
    <p:extLst>
      <p:ext uri="{BB962C8B-B14F-4D97-AF65-F5344CB8AC3E}">
        <p14:creationId xmlns:p14="http://schemas.microsoft.com/office/powerpoint/2010/main" val="472310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Albert Cardozo [Judge] - NYPL Digital Collections">
            <a:extLst>
              <a:ext uri="{FF2B5EF4-FFF2-40B4-BE49-F238E27FC236}">
                <a16:creationId xmlns:a16="http://schemas.microsoft.com/office/drawing/2014/main" id="{6F6F4D15-2D14-DC9A-D1B8-18D3AB26D1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305" t="31145" r="21996" b="48847"/>
          <a:stretch/>
        </p:blipFill>
        <p:spPr bwMode="auto">
          <a:xfrm>
            <a:off x="232682" y="244928"/>
            <a:ext cx="5927271" cy="6168118"/>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2" descr="Albert Jacob Cardozo – Loeb Jewish Portrait Database">
            <a:extLst>
              <a:ext uri="{FF2B5EF4-FFF2-40B4-BE49-F238E27FC236}">
                <a16:creationId xmlns:a16="http://schemas.microsoft.com/office/drawing/2014/main" id="{765E7918-2F0C-F580-45EF-68A938607E8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564085" y="84734"/>
            <a:ext cx="5264604" cy="6688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855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9403B-B3DA-8F30-3CEB-E8595349F854}"/>
              </a:ext>
            </a:extLst>
          </p:cNvPr>
          <p:cNvSpPr>
            <a:spLocks noGrp="1"/>
          </p:cNvSpPr>
          <p:nvPr>
            <p:ph type="title"/>
          </p:nvPr>
        </p:nvSpPr>
        <p:spPr/>
        <p:txBody>
          <a:bodyPr>
            <a:normAutofit/>
          </a:bodyPr>
          <a:lstStyle/>
          <a:p>
            <a:r>
              <a:rPr lang="en-US" sz="1400" dirty="0"/>
              <a:t>2.</a:t>
            </a:r>
          </a:p>
        </p:txBody>
      </p:sp>
      <p:pic>
        <p:nvPicPr>
          <p:cNvPr id="4" name="Picture 2" descr="Illustration of Albert Cardozo and George Barnard | Bad boys, Conviction,  Trial lawyer">
            <a:extLst>
              <a:ext uri="{FF2B5EF4-FFF2-40B4-BE49-F238E27FC236}">
                <a16:creationId xmlns:a16="http://schemas.microsoft.com/office/drawing/2014/main" id="{3757070C-83DD-17A6-2438-59748805DDC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08422" y="-1357"/>
            <a:ext cx="6741852" cy="6859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102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70A76-1C3D-FA24-ED39-051DC412501D}"/>
              </a:ext>
            </a:extLst>
          </p:cNvPr>
          <p:cNvSpPr>
            <a:spLocks noGrp="1"/>
          </p:cNvSpPr>
          <p:nvPr>
            <p:ph type="title"/>
          </p:nvPr>
        </p:nvSpPr>
        <p:spPr/>
        <p:txBody>
          <a:bodyPr/>
          <a:lstStyle/>
          <a:p>
            <a:endParaRPr lang="en-US"/>
          </a:p>
        </p:txBody>
      </p:sp>
      <p:pic>
        <p:nvPicPr>
          <p:cNvPr id="5" name="Content Placeholder 4" descr="A person sitting in a chair&#10;&#10;Description automatically generated with low confidence">
            <a:extLst>
              <a:ext uri="{FF2B5EF4-FFF2-40B4-BE49-F238E27FC236}">
                <a16:creationId xmlns:a16="http://schemas.microsoft.com/office/drawing/2014/main" id="{BA09838B-CA79-2504-B755-47E6C333F1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04841" y="3503"/>
            <a:ext cx="4930815" cy="6941814"/>
          </a:xfrm>
        </p:spPr>
      </p:pic>
    </p:spTree>
    <p:extLst>
      <p:ext uri="{BB962C8B-B14F-4D97-AF65-F5344CB8AC3E}">
        <p14:creationId xmlns:p14="http://schemas.microsoft.com/office/powerpoint/2010/main" val="1758281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5904C-3F36-E688-DADF-4FA17C3A0F5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3B1FDC7-8145-88E7-78B5-3A422D7A4949}"/>
              </a:ext>
            </a:extLst>
          </p:cNvPr>
          <p:cNvSpPr>
            <a:spLocks noGrp="1"/>
          </p:cNvSpPr>
          <p:nvPr>
            <p:ph idx="1"/>
          </p:nvPr>
        </p:nvSpPr>
        <p:spPr/>
        <p:txBody>
          <a:bodyPr/>
          <a:lstStyle/>
          <a:p>
            <a:endParaRPr lang="en-US"/>
          </a:p>
        </p:txBody>
      </p:sp>
      <p:pic>
        <p:nvPicPr>
          <p:cNvPr id="4" name="Picture 3" descr="A picture containing text, book&#10;&#10;Description automatically generated">
            <a:extLst>
              <a:ext uri="{FF2B5EF4-FFF2-40B4-BE49-F238E27FC236}">
                <a16:creationId xmlns:a16="http://schemas.microsoft.com/office/drawing/2014/main" id="{749B2ED9-9EE9-0796-FD1A-83FE8ED9BC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5165" y="-140664"/>
            <a:ext cx="5741043" cy="7397854"/>
          </a:xfrm>
          <a:prstGeom prst="rect">
            <a:avLst/>
          </a:prstGeom>
        </p:spPr>
      </p:pic>
    </p:spTree>
    <p:extLst>
      <p:ext uri="{BB962C8B-B14F-4D97-AF65-F5344CB8AC3E}">
        <p14:creationId xmlns:p14="http://schemas.microsoft.com/office/powerpoint/2010/main" val="32053896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849</TotalTime>
  <Words>2478</Words>
  <Application>Microsoft Office PowerPoint</Application>
  <PresentationFormat>Widescreen</PresentationFormat>
  <Paragraphs>220</Paragraphs>
  <Slides>39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Calibri Light</vt:lpstr>
      <vt:lpstr>Menlo</vt:lpstr>
      <vt:lpstr>Office Theme</vt:lpstr>
      <vt:lpstr>Albert and Benjamin Cardozo:  A Jewish American family drama</vt:lpstr>
      <vt:lpstr>PowerPoint Presentation</vt:lpstr>
      <vt:lpstr>PowerPoint Presentation</vt:lpstr>
      <vt:lpstr>PowerPoint Presentation</vt:lpstr>
      <vt:lpstr>PowerPoint Presentation</vt:lpstr>
      <vt:lpstr>PowerPoint Presentation</vt:lpstr>
      <vt:lpstr>2.</vt:lpstr>
      <vt:lpstr>PowerPoint Presentation</vt:lpstr>
      <vt:lpstr>PowerPoint Presentation</vt:lpstr>
      <vt:lpstr>PowerPoint Presentation</vt:lpstr>
      <vt:lpstr>3.</vt:lpstr>
      <vt:lpstr>PowerPoint Presentation</vt:lpstr>
      <vt:lpstr>PowerPoint Presentation</vt:lpstr>
      <vt:lpstr> </vt:lpstr>
      <vt:lpstr>PowerPoint Presentation</vt:lpstr>
      <vt:lpstr>PowerPoint Presentation</vt:lpstr>
      <vt:lpstr>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Albert and Benjamin Cardozo:  A Jewish American family drama</dc:title>
  <dc:creator>Kenneth Ackerman</dc:creator>
  <cp:lastModifiedBy>Kenneth Ackerman</cp:lastModifiedBy>
  <cp:revision>11</cp:revision>
  <cp:lastPrinted>2022-11-14T23:09:23Z</cp:lastPrinted>
  <dcterms:created xsi:type="dcterms:W3CDTF">2022-09-05T17:48:35Z</dcterms:created>
  <dcterms:modified xsi:type="dcterms:W3CDTF">2025-01-09T17:07:46Z</dcterms:modified>
</cp:coreProperties>
</file>